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7" r:id="rId10"/>
    <p:sldId id="268" r:id="rId11"/>
    <p:sldId id="269" r:id="rId12"/>
    <p:sldId id="273" r:id="rId13"/>
    <p:sldId id="274" r:id="rId14"/>
    <p:sldId id="270" r:id="rId15"/>
    <p:sldId id="271" r:id="rId16"/>
    <p:sldId id="275" r:id="rId17"/>
    <p:sldId id="272" r:id="rId18"/>
    <p:sldId id="263" r:id="rId19"/>
    <p:sldId id="264" r:id="rId20"/>
  </p:sldIdLst>
  <p:sldSz cx="9144000" cy="5143500" type="screen16x9"/>
  <p:notesSz cx="6858000" cy="9144000"/>
  <p:embeddedFontLst>
    <p:embeddedFont>
      <p:font typeface="Quattrocento Sans" panose="020B0502050000020003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76099"/>
  </p:normalViewPr>
  <p:slideViewPr>
    <p:cSldViewPr snapToGrid="0">
      <p:cViewPr varScale="1">
        <p:scale>
          <a:sx n="125" d="100"/>
          <a:sy n="125" d="100"/>
        </p:scale>
        <p:origin x="1688" y="1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918ad91982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g2918ad91982_0_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g2918ad91982_0_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9212b7fa1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9212b7fa1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9212b7fa10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9212b7fa10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9212b7fa10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9212b7fa10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43553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9212b7fa1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29212b7fa10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9212b7fa10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9212b7fa10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784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9212b7fa10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9212b7fa10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918ad91982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918ad91982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918ad91982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918ad91982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918ad91982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918ad91982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918ad919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g2918ad91982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" name="Google Shape;89;g2918ad91982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918ad91982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918ad91982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918ad91982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g2918ad91982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" name="Google Shape;112;g2918ad91982_0_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918ad91982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918ad91982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918ad91982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918ad91982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9212b7fa10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9212b7fa10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918ad91982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918ad91982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9144000" cy="10287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9456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Quattrocento Sans"/>
              <a:buNone/>
              <a:defRPr sz="3000" b="1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336366" y="1140619"/>
            <a:ext cx="8471400" cy="34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429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2385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175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17500" algn="l" rtl="0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7014413" y="48300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g"/><Relationship Id="rId5" Type="http://schemas.openxmlformats.org/officeDocument/2006/relationships/image" Target="../media/image1.jp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sldNum" idx="12"/>
          </p:nvPr>
        </p:nvSpPr>
        <p:spPr>
          <a:xfrm>
            <a:off x="7014413" y="48300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"/>
            <a:ext cx="9144003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Quattrocento Sans"/>
              <a:buNone/>
            </a:pPr>
            <a:r>
              <a:rPr lang="en-US" sz="2000" dirty="0"/>
              <a:t>Springtime observations of surface energy and hydrologic variables over ablating snow in Colorado’s East River Watershed in 2022 and 2023</a:t>
            </a:r>
            <a:endParaRPr sz="2000" dirty="0"/>
          </a:p>
        </p:txBody>
      </p:sp>
      <p:sp>
        <p:nvSpPr>
          <p:cNvPr id="63" name="Google Shape;63;p14"/>
          <p:cNvSpPr txBox="1"/>
          <p:nvPr/>
        </p:nvSpPr>
        <p:spPr>
          <a:xfrm>
            <a:off x="451200" y="595940"/>
            <a:ext cx="8076900" cy="985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b="1" dirty="0">
                <a:solidFill>
                  <a:schemeClr val="lt1"/>
                </a:solidFill>
              </a:rPr>
              <a:t>Christopher J. Cox</a:t>
            </a:r>
            <a:r>
              <a:rPr lang="en" sz="1300" b="1" baseline="30000" dirty="0">
                <a:solidFill>
                  <a:schemeClr val="lt1"/>
                </a:solidFill>
              </a:rPr>
              <a:t>1</a:t>
            </a:r>
            <a:r>
              <a:rPr lang="en" sz="1300" b="1" dirty="0">
                <a:solidFill>
                  <a:schemeClr val="lt1"/>
                </a:solidFill>
              </a:rPr>
              <a:t>, Janet Intrieri</a:t>
            </a:r>
            <a:r>
              <a:rPr lang="en" sz="1300" b="1" baseline="30000" dirty="0">
                <a:solidFill>
                  <a:schemeClr val="lt1"/>
                </a:solidFill>
              </a:rPr>
              <a:t>1</a:t>
            </a:r>
            <a:r>
              <a:rPr lang="en" sz="1300" b="1" dirty="0">
                <a:solidFill>
                  <a:schemeClr val="lt1"/>
                </a:solidFill>
              </a:rPr>
              <a:t>, Brian Butterworth</a:t>
            </a:r>
            <a:r>
              <a:rPr lang="en" sz="1300" b="1" baseline="30000" dirty="0">
                <a:solidFill>
                  <a:schemeClr val="lt1"/>
                </a:solidFill>
              </a:rPr>
              <a:t>1,2</a:t>
            </a:r>
            <a:r>
              <a:rPr lang="en" sz="1300" b="1" dirty="0">
                <a:solidFill>
                  <a:schemeClr val="lt1"/>
                </a:solidFill>
              </a:rPr>
              <a:t>, Gijs de Boer</a:t>
            </a:r>
            <a:r>
              <a:rPr lang="en" sz="1300" b="1" baseline="30000" dirty="0">
                <a:solidFill>
                  <a:schemeClr val="lt1"/>
                </a:solidFill>
              </a:rPr>
              <a:t>1,2</a:t>
            </a:r>
            <a:r>
              <a:rPr lang="en" sz="1300" b="1" dirty="0">
                <a:solidFill>
                  <a:schemeClr val="lt1"/>
                </a:solidFill>
              </a:rPr>
              <a:t>, Michael R. Gallagher</a:t>
            </a:r>
            <a:r>
              <a:rPr lang="en" sz="1300" b="1" baseline="30000" dirty="0">
                <a:solidFill>
                  <a:schemeClr val="lt1"/>
                </a:solidFill>
              </a:rPr>
              <a:t>1,2</a:t>
            </a:r>
            <a:r>
              <a:rPr lang="en" sz="1300" b="1" dirty="0">
                <a:solidFill>
                  <a:schemeClr val="lt1"/>
                </a:solidFill>
              </a:rPr>
              <a:t>, Jonathan Hamilton</a:t>
            </a:r>
            <a:r>
              <a:rPr lang="en" sz="1300" b="1" baseline="30000" dirty="0">
                <a:solidFill>
                  <a:schemeClr val="lt1"/>
                </a:solidFill>
              </a:rPr>
              <a:t>1,2</a:t>
            </a:r>
            <a:r>
              <a:rPr lang="en" sz="1300" b="1" dirty="0">
                <a:solidFill>
                  <a:schemeClr val="lt1"/>
                </a:solidFill>
              </a:rPr>
              <a:t>, Erik Hulm</a:t>
            </a:r>
            <a:r>
              <a:rPr lang="en" sz="1300" b="1" baseline="30000" dirty="0">
                <a:solidFill>
                  <a:schemeClr val="lt1"/>
                </a:solidFill>
              </a:rPr>
              <a:t>3</a:t>
            </a:r>
            <a:r>
              <a:rPr lang="en" sz="1300" b="1" dirty="0">
                <a:solidFill>
                  <a:schemeClr val="lt1"/>
                </a:solidFill>
              </a:rPr>
              <a:t>, Tilden Meyers</a:t>
            </a:r>
            <a:r>
              <a:rPr lang="en" sz="1300" b="1" baseline="30000" dirty="0">
                <a:solidFill>
                  <a:schemeClr val="lt1"/>
                </a:solidFill>
              </a:rPr>
              <a:t>4</a:t>
            </a:r>
            <a:r>
              <a:rPr lang="en" sz="1300" b="1" dirty="0">
                <a:solidFill>
                  <a:schemeClr val="lt1"/>
                </a:solidFill>
              </a:rPr>
              <a:t>, Sara Morris</a:t>
            </a:r>
            <a:r>
              <a:rPr lang="en" sz="1300" b="1" baseline="30000" dirty="0">
                <a:solidFill>
                  <a:schemeClr val="lt1"/>
                </a:solidFill>
              </a:rPr>
              <a:t>5</a:t>
            </a:r>
            <a:r>
              <a:rPr lang="en" sz="1300" b="1" dirty="0">
                <a:solidFill>
                  <a:schemeClr val="lt1"/>
                </a:solidFill>
              </a:rPr>
              <a:t>, Jackson Osborn</a:t>
            </a:r>
            <a:r>
              <a:rPr lang="en" sz="1300" b="1" baseline="30000" dirty="0">
                <a:solidFill>
                  <a:schemeClr val="lt1"/>
                </a:solidFill>
              </a:rPr>
              <a:t>1</a:t>
            </a:r>
            <a:r>
              <a:rPr lang="en" sz="1300" b="1" dirty="0">
                <a:solidFill>
                  <a:schemeClr val="lt1"/>
                </a:solidFill>
              </a:rPr>
              <a:t>, P. Ola G. Persson</a:t>
            </a:r>
            <a:r>
              <a:rPr lang="en" sz="1300" b="1" baseline="30000" dirty="0">
                <a:solidFill>
                  <a:schemeClr val="lt1"/>
                </a:solidFill>
              </a:rPr>
              <a:t>1,2</a:t>
            </a:r>
            <a:r>
              <a:rPr lang="en" sz="1300" b="1" dirty="0">
                <a:solidFill>
                  <a:schemeClr val="lt1"/>
                </a:solidFill>
              </a:rPr>
              <a:t>, Benjamin Schmatz</a:t>
            </a:r>
            <a:r>
              <a:rPr lang="en" sz="1300" b="1" baseline="30000" dirty="0">
                <a:solidFill>
                  <a:schemeClr val="lt1"/>
                </a:solidFill>
              </a:rPr>
              <a:t>3</a:t>
            </a:r>
            <a:r>
              <a:rPr lang="en" sz="1300" b="1" dirty="0">
                <a:solidFill>
                  <a:schemeClr val="lt1"/>
                </a:solidFill>
              </a:rPr>
              <a:t>, Matthew D. Shupe</a:t>
            </a:r>
            <a:r>
              <a:rPr lang="en" sz="1300" b="1" baseline="30000" dirty="0">
                <a:solidFill>
                  <a:schemeClr val="lt1"/>
                </a:solidFill>
              </a:rPr>
              <a:t>1,2</a:t>
            </a:r>
            <a:endParaRPr sz="1300" b="1" baseline="30000"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chemeClr val="lt1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42600" y="3998100"/>
            <a:ext cx="985748" cy="985748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2704550" y="3870200"/>
            <a:ext cx="2869800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aseline="30000">
                <a:solidFill>
                  <a:schemeClr val="dk1"/>
                </a:solidFill>
              </a:rPr>
              <a:t>1</a:t>
            </a:r>
            <a:r>
              <a:rPr lang="en" baseline="30000">
                <a:solidFill>
                  <a:schemeClr val="dk1"/>
                </a:solidFill>
              </a:rPr>
              <a:t> </a:t>
            </a:r>
            <a:r>
              <a:rPr lang="en"/>
              <a:t>Physical Sciences Laboratory</a:t>
            </a:r>
            <a:endParaRPr/>
          </a:p>
        </p:txBody>
      </p:sp>
      <p:sp>
        <p:nvSpPr>
          <p:cNvPr id="66" name="Google Shape;66;p14"/>
          <p:cNvSpPr txBox="1"/>
          <p:nvPr/>
        </p:nvSpPr>
        <p:spPr>
          <a:xfrm>
            <a:off x="2704550" y="4225875"/>
            <a:ext cx="28698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aseline="30000"/>
              <a:t>4</a:t>
            </a:r>
            <a:r>
              <a:rPr lang="en"/>
              <a:t>Air Resources Laboratory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" name="Google Shape;67;p14"/>
          <p:cNvPicPr preferRelativeResize="0"/>
          <p:nvPr/>
        </p:nvPicPr>
        <p:blipFill rotWithShape="1">
          <a:blip r:embed="rId5">
            <a:alphaModFix/>
          </a:blip>
          <a:srcRect t="13991" b="15382"/>
          <a:stretch/>
        </p:blipFill>
        <p:spPr>
          <a:xfrm>
            <a:off x="5642125" y="4095500"/>
            <a:ext cx="1395725" cy="98575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5754225" y="4071525"/>
            <a:ext cx="659700" cy="7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2</a:t>
            </a:r>
            <a:endParaRPr sz="1200"/>
          </a:p>
        </p:txBody>
      </p:sp>
      <p:sp>
        <p:nvSpPr>
          <p:cNvPr id="69" name="Google Shape;69;p14"/>
          <p:cNvSpPr txBox="1"/>
          <p:nvPr/>
        </p:nvSpPr>
        <p:spPr>
          <a:xfrm>
            <a:off x="2718288" y="4608250"/>
            <a:ext cx="28698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aseline="30000"/>
              <a:t>5</a:t>
            </a:r>
            <a:r>
              <a:rPr lang="en"/>
              <a:t>Global Monitoring Laboratory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" name="Google Shape;7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93150" y="4095500"/>
            <a:ext cx="1351042" cy="89832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4"/>
          <p:cNvSpPr txBox="1"/>
          <p:nvPr/>
        </p:nvSpPr>
        <p:spPr>
          <a:xfrm>
            <a:off x="7388350" y="4060925"/>
            <a:ext cx="659700" cy="7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3</a:t>
            </a:r>
            <a:endParaRPr sz="1200"/>
          </a:p>
        </p:txBody>
      </p:sp>
      <p:pic>
        <p:nvPicPr>
          <p:cNvPr id="72" name="Google Shape;72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8583" y="3998100"/>
            <a:ext cx="1303468" cy="985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28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Sublimation</a:t>
            </a:r>
            <a:endParaRPr/>
          </a:p>
        </p:txBody>
      </p:sp>
      <p:sp>
        <p:nvSpPr>
          <p:cNvPr id="208" name="Google Shape;208;p26"/>
          <p:cNvSpPr txBox="1"/>
          <p:nvPr/>
        </p:nvSpPr>
        <p:spPr>
          <a:xfrm>
            <a:off x="4317025" y="1584550"/>
            <a:ext cx="48270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Snow-covered period: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Uncorrelated in aggregate</a:t>
            </a:r>
            <a:endParaRPr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9" name="Google Shape;20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28700"/>
            <a:ext cx="4525850" cy="4114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28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Sublimation</a:t>
            </a:r>
            <a:endParaRPr dirty="0"/>
          </a:p>
        </p:txBody>
      </p:sp>
      <p:pic>
        <p:nvPicPr>
          <p:cNvPr id="215" name="Google Shape;21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28700"/>
            <a:ext cx="4525850" cy="411480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7"/>
          <p:cNvSpPr txBox="1"/>
          <p:nvPr/>
        </p:nvSpPr>
        <p:spPr>
          <a:xfrm>
            <a:off x="4317025" y="1584550"/>
            <a:ext cx="48270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</p:txBody>
      </p:sp>
      <p:sp>
        <p:nvSpPr>
          <p:cNvPr id="217" name="Google Shape;217;p27"/>
          <p:cNvSpPr txBox="1"/>
          <p:nvPr/>
        </p:nvSpPr>
        <p:spPr>
          <a:xfrm>
            <a:off x="4317025" y="1584550"/>
            <a:ext cx="48270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Snow-covered period: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Uncorrelated in aggregate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Two regimes: </a:t>
            </a:r>
            <a:r>
              <a:rPr lang="en" b="1" dirty="0" err="1">
                <a:solidFill>
                  <a:srgbClr val="0B5394"/>
                </a:solidFill>
              </a:rPr>
              <a:t>T</a:t>
            </a:r>
            <a:r>
              <a:rPr lang="en" b="1" baseline="-25000" dirty="0" err="1">
                <a:solidFill>
                  <a:srgbClr val="0B5394"/>
                </a:solidFill>
              </a:rPr>
              <a:t>air</a:t>
            </a:r>
            <a:r>
              <a:rPr lang="en" b="1" dirty="0">
                <a:solidFill>
                  <a:srgbClr val="0B5394"/>
                </a:solidFill>
              </a:rPr>
              <a:t> &gt; 0</a:t>
            </a:r>
            <a:r>
              <a:rPr lang="en" dirty="0"/>
              <a:t> C &amp; </a:t>
            </a:r>
            <a:r>
              <a:rPr lang="en" dirty="0" err="1">
                <a:solidFill>
                  <a:schemeClr val="tx1"/>
                </a:solidFill>
              </a:rPr>
              <a:t>T</a:t>
            </a:r>
            <a:r>
              <a:rPr lang="en" baseline="-25000" dirty="0" err="1">
                <a:solidFill>
                  <a:schemeClr val="tx1"/>
                </a:solidFill>
              </a:rPr>
              <a:t>air</a:t>
            </a:r>
            <a:r>
              <a:rPr lang="en" dirty="0">
                <a:solidFill>
                  <a:schemeClr val="tx1"/>
                </a:solidFill>
              </a:rPr>
              <a:t> &lt; 0 </a:t>
            </a:r>
            <a:r>
              <a:rPr lang="en" dirty="0">
                <a:solidFill>
                  <a:schemeClr val="dk1"/>
                </a:solidFill>
              </a:rPr>
              <a:t>C </a:t>
            </a:r>
            <a:r>
              <a:rPr lang="en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84EB6-0B2A-B82E-3E74-90F18D2EA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Sublimation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3FCE3E-9885-AFCA-61CC-F0226D9FC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028700"/>
            <a:ext cx="4529187" cy="4114799"/>
          </a:xfrm>
          <a:prstGeom prst="rect">
            <a:avLst/>
          </a:prstGeom>
        </p:spPr>
      </p:pic>
      <p:sp>
        <p:nvSpPr>
          <p:cNvPr id="11" name="Google Shape;217;p27">
            <a:extLst>
              <a:ext uri="{FF2B5EF4-FFF2-40B4-BE49-F238E27FC236}">
                <a16:creationId xmlns:a16="http://schemas.microsoft.com/office/drawing/2014/main" id="{9CDEA9E9-05F3-E59F-ADCC-222BF3A6BADE}"/>
              </a:ext>
            </a:extLst>
          </p:cNvPr>
          <p:cNvSpPr txBox="1"/>
          <p:nvPr/>
        </p:nvSpPr>
        <p:spPr>
          <a:xfrm>
            <a:off x="4317025" y="1584550"/>
            <a:ext cx="48270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Snow-covered post-peak SWE period: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Uncorrelated in aggregate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Two regimes: </a:t>
            </a:r>
            <a:r>
              <a:rPr lang="en" b="1" dirty="0" err="1">
                <a:solidFill>
                  <a:srgbClr val="0B5394"/>
                </a:solidFill>
              </a:rPr>
              <a:t>T</a:t>
            </a:r>
            <a:r>
              <a:rPr lang="en" b="1" baseline="-25000" dirty="0" err="1">
                <a:solidFill>
                  <a:srgbClr val="0B5394"/>
                </a:solidFill>
              </a:rPr>
              <a:t>air</a:t>
            </a:r>
            <a:r>
              <a:rPr lang="en" b="1" dirty="0">
                <a:solidFill>
                  <a:srgbClr val="0B5394"/>
                </a:solidFill>
              </a:rPr>
              <a:t> &gt; 0</a:t>
            </a:r>
            <a:r>
              <a:rPr lang="en" dirty="0"/>
              <a:t> C, April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40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28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Sublimation</a:t>
            </a:r>
            <a:endParaRPr dirty="0"/>
          </a:p>
        </p:txBody>
      </p:sp>
      <p:pic>
        <p:nvPicPr>
          <p:cNvPr id="215" name="Google Shape;21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28700"/>
            <a:ext cx="4525850" cy="411480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7"/>
          <p:cNvSpPr txBox="1"/>
          <p:nvPr/>
        </p:nvSpPr>
        <p:spPr>
          <a:xfrm>
            <a:off x="4317025" y="1584550"/>
            <a:ext cx="48270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9A3816-19E2-E909-0AF6-F8AE7FA41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28700"/>
            <a:ext cx="4529187" cy="4114799"/>
          </a:xfrm>
          <a:prstGeom prst="rect">
            <a:avLst/>
          </a:prstGeom>
        </p:spPr>
      </p:pic>
      <p:sp>
        <p:nvSpPr>
          <p:cNvPr id="6" name="Google Shape;217;p27">
            <a:extLst>
              <a:ext uri="{FF2B5EF4-FFF2-40B4-BE49-F238E27FC236}">
                <a16:creationId xmlns:a16="http://schemas.microsoft.com/office/drawing/2014/main" id="{32AA075E-C153-DA47-9AB3-6E29CA970231}"/>
              </a:ext>
            </a:extLst>
          </p:cNvPr>
          <p:cNvSpPr txBox="1"/>
          <p:nvPr/>
        </p:nvSpPr>
        <p:spPr>
          <a:xfrm>
            <a:off x="4317025" y="1586117"/>
            <a:ext cx="48270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dirty="0"/>
              <a:t>Snow-covered post-peak SWE period: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Uncorrelated in aggregate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Two regimes: </a:t>
            </a:r>
            <a:r>
              <a:rPr lang="en" b="1" dirty="0" err="1">
                <a:solidFill>
                  <a:srgbClr val="7030A0"/>
                </a:solidFill>
              </a:rPr>
              <a:t>T</a:t>
            </a:r>
            <a:r>
              <a:rPr lang="en" b="1" baseline="-25000" dirty="0" err="1">
                <a:solidFill>
                  <a:srgbClr val="7030A0"/>
                </a:solidFill>
              </a:rPr>
              <a:t>air</a:t>
            </a:r>
            <a:r>
              <a:rPr lang="en" b="1" dirty="0">
                <a:solidFill>
                  <a:srgbClr val="7030A0"/>
                </a:solidFill>
              </a:rPr>
              <a:t> &lt; 0</a:t>
            </a:r>
            <a:r>
              <a:rPr lang="en" dirty="0">
                <a:solidFill>
                  <a:srgbClr val="7030A0"/>
                </a:solidFill>
              </a:rPr>
              <a:t> </a:t>
            </a:r>
            <a:r>
              <a:rPr lang="en" dirty="0"/>
              <a:t>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2993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28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Sublimation</a:t>
            </a:r>
            <a:endParaRPr/>
          </a:p>
        </p:txBody>
      </p:sp>
      <p:sp>
        <p:nvSpPr>
          <p:cNvPr id="224" name="Google Shape;224;p28"/>
          <p:cNvSpPr txBox="1"/>
          <p:nvPr/>
        </p:nvSpPr>
        <p:spPr>
          <a:xfrm>
            <a:off x="4317025" y="1584550"/>
            <a:ext cx="48270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Snow-covered period: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/>
              <a:t>Uncorrelated in aggregate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/>
              <a:t>Two regimes: </a:t>
            </a:r>
            <a:r>
              <a:rPr lang="en-US" b="1" dirty="0" err="1">
                <a:solidFill>
                  <a:srgbClr val="0B5394"/>
                </a:solidFill>
              </a:rPr>
              <a:t>T</a:t>
            </a:r>
            <a:r>
              <a:rPr lang="en-US" b="1" baseline="-25000" dirty="0" err="1">
                <a:solidFill>
                  <a:srgbClr val="0B5394"/>
                </a:solidFill>
              </a:rPr>
              <a:t>air</a:t>
            </a:r>
            <a:r>
              <a:rPr lang="en-US" b="1" dirty="0">
                <a:solidFill>
                  <a:srgbClr val="0B5394"/>
                </a:solidFill>
              </a:rPr>
              <a:t> &gt; 0</a:t>
            </a:r>
            <a:r>
              <a:rPr lang="en-US" dirty="0"/>
              <a:t> C </a:t>
            </a:r>
            <a:endParaRPr lang="en" dirty="0"/>
          </a:p>
          <a:p>
            <a:pPr marL="457200" indent="-317500">
              <a:buSzPts val="1400"/>
              <a:buFont typeface="Arial"/>
              <a:buChar char="●"/>
            </a:pPr>
            <a:r>
              <a:rPr lang="en-US" dirty="0">
                <a:solidFill>
                  <a:schemeClr val="dk1"/>
                </a:solidFill>
              </a:rPr>
              <a:t>~ balance of sensible and latent heat fluxes is unexpected. </a:t>
            </a:r>
          </a:p>
          <a:p>
            <a:pPr marL="457200" indent="-317500">
              <a:buSzPts val="1400"/>
              <a:buFont typeface="Arial"/>
              <a:buChar char="●"/>
            </a:pPr>
            <a:r>
              <a:rPr lang="en-US" dirty="0">
                <a:solidFill>
                  <a:schemeClr val="dk1"/>
                </a:solidFill>
              </a:rPr>
              <a:t>…but maybe not surprising in the case where sensible heat flux is a driver and conduction/outgoing LW are suppressed.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 lang="en" dirty="0">
              <a:solidFill>
                <a:schemeClr val="dk1"/>
              </a:solidFill>
            </a:endParaRPr>
          </a:p>
        </p:txBody>
      </p:sp>
      <p:sp>
        <p:nvSpPr>
          <p:cNvPr id="225" name="Google Shape;225;p28"/>
          <p:cNvSpPr txBox="1"/>
          <p:nvPr/>
        </p:nvSpPr>
        <p:spPr>
          <a:xfrm>
            <a:off x="4452525" y="3612475"/>
            <a:ext cx="48270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Q</a:t>
            </a:r>
            <a:r>
              <a:rPr lang="en" baseline="-25000">
                <a:solidFill>
                  <a:srgbClr val="FF0000"/>
                </a:solidFill>
              </a:rPr>
              <a:t>forcing</a:t>
            </a:r>
            <a:r>
              <a:rPr lang="en"/>
              <a:t> </a:t>
            </a:r>
            <a:r>
              <a:rPr lang="en">
                <a:solidFill>
                  <a:schemeClr val="dk1"/>
                </a:solidFill>
              </a:rPr>
              <a:t>= </a:t>
            </a:r>
            <a:r>
              <a:rPr lang="en">
                <a:solidFill>
                  <a:srgbClr val="0000FF"/>
                </a:solidFill>
              </a:rPr>
              <a:t>H</a:t>
            </a:r>
            <a:r>
              <a:rPr lang="en" baseline="-25000">
                <a:solidFill>
                  <a:srgbClr val="0000FF"/>
                </a:solidFill>
              </a:rPr>
              <a:t>sensible</a:t>
            </a:r>
            <a:r>
              <a:rPr lang="en" baseline="-25000">
                <a:solidFill>
                  <a:schemeClr val="dk1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+ </a:t>
            </a:r>
            <a:r>
              <a:rPr lang="en">
                <a:solidFill>
                  <a:srgbClr val="0000FF"/>
                </a:solidFill>
              </a:rPr>
              <a:t>H</a:t>
            </a:r>
            <a:r>
              <a:rPr lang="en" baseline="-25000">
                <a:solidFill>
                  <a:srgbClr val="0000FF"/>
                </a:solidFill>
              </a:rPr>
              <a:t>latent</a:t>
            </a:r>
            <a:r>
              <a:rPr lang="en" baseline="-25000">
                <a:solidFill>
                  <a:schemeClr val="dk1"/>
                </a:solidFill>
              </a:rPr>
              <a:t> </a:t>
            </a:r>
            <a:r>
              <a:rPr lang="en"/>
              <a:t>+ </a:t>
            </a:r>
            <a:r>
              <a:rPr lang="en">
                <a:solidFill>
                  <a:srgbClr val="0000FF"/>
                </a:solidFill>
              </a:rPr>
              <a:t>LWU</a:t>
            </a:r>
            <a:r>
              <a:rPr lang="en"/>
              <a:t> - </a:t>
            </a:r>
            <a:r>
              <a:rPr lang="en">
                <a:solidFill>
                  <a:srgbClr val="0000FF"/>
                </a:solidFill>
              </a:rPr>
              <a:t>C</a:t>
            </a:r>
            <a:r>
              <a:rPr lang="en">
                <a:solidFill>
                  <a:srgbClr val="A4C2F4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+</a:t>
            </a:r>
            <a:r>
              <a:rPr lang="en">
                <a:solidFill>
                  <a:srgbClr val="A4C2F4"/>
                </a:solidFill>
              </a:rPr>
              <a:t> </a:t>
            </a:r>
            <a:r>
              <a:rPr lang="en">
                <a:solidFill>
                  <a:srgbClr val="0000FF"/>
                </a:solidFill>
              </a:rPr>
              <a:t>Melt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26" name="Google Shape;226;p28"/>
          <p:cNvSpPr txBox="1"/>
          <p:nvPr/>
        </p:nvSpPr>
        <p:spPr>
          <a:xfrm>
            <a:off x="4218575" y="4418200"/>
            <a:ext cx="19758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Radiative forcing</a:t>
            </a:r>
            <a:endParaRPr>
              <a:solidFill>
                <a:srgbClr val="FF0000"/>
              </a:solidFill>
            </a:endParaRPr>
          </a:p>
        </p:txBody>
      </p:sp>
      <p:cxnSp>
        <p:nvCxnSpPr>
          <p:cNvPr id="227" name="Google Shape;227;p28"/>
          <p:cNvCxnSpPr/>
          <p:nvPr/>
        </p:nvCxnSpPr>
        <p:spPr>
          <a:xfrm rot="10800000">
            <a:off x="4911575" y="4061725"/>
            <a:ext cx="250800" cy="42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8" name="Google Shape;228;p28"/>
          <p:cNvSpPr txBox="1"/>
          <p:nvPr/>
        </p:nvSpPr>
        <p:spPr>
          <a:xfrm>
            <a:off x="5984600" y="4342000"/>
            <a:ext cx="31593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Turbulent</a:t>
            </a:r>
            <a:r>
              <a:rPr lang="en"/>
              <a:t>, </a:t>
            </a:r>
            <a:r>
              <a:rPr lang="en">
                <a:solidFill>
                  <a:srgbClr val="0000FF"/>
                </a:solidFill>
              </a:rPr>
              <a:t>radiative</a:t>
            </a:r>
            <a:r>
              <a:rPr lang="en"/>
              <a:t>, </a:t>
            </a:r>
            <a:r>
              <a:rPr lang="en">
                <a:solidFill>
                  <a:srgbClr val="0000FF"/>
                </a:solidFill>
              </a:rPr>
              <a:t>conductive</a:t>
            </a:r>
            <a:r>
              <a:rPr lang="en">
                <a:solidFill>
                  <a:schemeClr val="dk1"/>
                </a:solidFill>
              </a:rPr>
              <a:t>, </a:t>
            </a:r>
            <a:r>
              <a:rPr lang="en">
                <a:solidFill>
                  <a:srgbClr val="0000FF"/>
                </a:solidFill>
              </a:rPr>
              <a:t>melt responses</a:t>
            </a:r>
            <a:endParaRPr>
              <a:solidFill>
                <a:srgbClr val="0000FF"/>
              </a:solidFill>
            </a:endParaRPr>
          </a:p>
        </p:txBody>
      </p:sp>
      <p:cxnSp>
        <p:nvCxnSpPr>
          <p:cNvPr id="229" name="Google Shape;229;p28"/>
          <p:cNvCxnSpPr/>
          <p:nvPr/>
        </p:nvCxnSpPr>
        <p:spPr>
          <a:xfrm rot="10800000">
            <a:off x="6710750" y="4050650"/>
            <a:ext cx="423900" cy="351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0" name="Google Shape;230;p28"/>
          <p:cNvCxnSpPr/>
          <p:nvPr/>
        </p:nvCxnSpPr>
        <p:spPr>
          <a:xfrm rot="10800000">
            <a:off x="6158925" y="4039850"/>
            <a:ext cx="394200" cy="38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1" name="Google Shape;231;p28"/>
          <p:cNvCxnSpPr/>
          <p:nvPr/>
        </p:nvCxnSpPr>
        <p:spPr>
          <a:xfrm rot="10800000">
            <a:off x="7108150" y="3951400"/>
            <a:ext cx="979200" cy="46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2" name="Google Shape;232;p28"/>
          <p:cNvCxnSpPr/>
          <p:nvPr/>
        </p:nvCxnSpPr>
        <p:spPr>
          <a:xfrm rot="10800000">
            <a:off x="7913800" y="3973600"/>
            <a:ext cx="778500" cy="36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" name="Google Shape;215;p27">
            <a:extLst>
              <a:ext uri="{FF2B5EF4-FFF2-40B4-BE49-F238E27FC236}">
                <a16:creationId xmlns:a16="http://schemas.microsoft.com/office/drawing/2014/main" id="{C206922A-FDB5-146E-11B7-45E355E6A00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28700"/>
            <a:ext cx="4525850" cy="4114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28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Sublimation</a:t>
            </a:r>
            <a:endParaRPr/>
          </a:p>
        </p:txBody>
      </p:sp>
      <p:sp>
        <p:nvSpPr>
          <p:cNvPr id="240" name="Google Shape;240;p29"/>
          <p:cNvSpPr txBox="1"/>
          <p:nvPr/>
        </p:nvSpPr>
        <p:spPr>
          <a:xfrm>
            <a:off x="4452525" y="3612475"/>
            <a:ext cx="4827000" cy="6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Q</a:t>
            </a:r>
            <a:r>
              <a:rPr lang="en" baseline="-25000">
                <a:solidFill>
                  <a:srgbClr val="FF0000"/>
                </a:solidFill>
              </a:rPr>
              <a:t>forcing</a:t>
            </a:r>
            <a:r>
              <a:rPr lang="en"/>
              <a:t> </a:t>
            </a:r>
            <a:r>
              <a:rPr lang="en">
                <a:solidFill>
                  <a:schemeClr val="dk1"/>
                </a:solidFill>
              </a:rPr>
              <a:t>- </a:t>
            </a:r>
            <a:r>
              <a:rPr lang="en">
                <a:solidFill>
                  <a:srgbClr val="FF0000"/>
                </a:solidFill>
              </a:rPr>
              <a:t>H</a:t>
            </a:r>
            <a:r>
              <a:rPr lang="en" baseline="-25000">
                <a:solidFill>
                  <a:srgbClr val="FF0000"/>
                </a:solidFill>
              </a:rPr>
              <a:t>sensible</a:t>
            </a:r>
            <a:r>
              <a:rPr lang="en" baseline="-25000">
                <a:solidFill>
                  <a:schemeClr val="dk1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= </a:t>
            </a:r>
            <a:r>
              <a:rPr lang="en">
                <a:solidFill>
                  <a:srgbClr val="0000FF"/>
                </a:solidFill>
              </a:rPr>
              <a:t>H</a:t>
            </a:r>
            <a:r>
              <a:rPr lang="en" baseline="-25000">
                <a:solidFill>
                  <a:srgbClr val="0000FF"/>
                </a:solidFill>
              </a:rPr>
              <a:t>latent</a:t>
            </a:r>
            <a:r>
              <a:rPr lang="en" baseline="-25000">
                <a:solidFill>
                  <a:schemeClr val="dk1"/>
                </a:solidFill>
              </a:rPr>
              <a:t> </a:t>
            </a:r>
            <a:r>
              <a:rPr lang="en"/>
              <a:t>+ </a:t>
            </a:r>
            <a:r>
              <a:rPr lang="en">
                <a:solidFill>
                  <a:srgbClr val="9FC5E8"/>
                </a:solidFill>
              </a:rPr>
              <a:t>LWU</a:t>
            </a:r>
            <a:r>
              <a:rPr lang="en"/>
              <a:t> - </a:t>
            </a:r>
            <a:r>
              <a:rPr lang="en">
                <a:solidFill>
                  <a:srgbClr val="9FC5E8"/>
                </a:solidFill>
              </a:rPr>
              <a:t>C</a:t>
            </a:r>
            <a:r>
              <a:rPr lang="en">
                <a:solidFill>
                  <a:srgbClr val="0000FF"/>
                </a:solidFill>
              </a:rPr>
              <a:t> </a:t>
            </a:r>
            <a:r>
              <a:rPr lang="en">
                <a:solidFill>
                  <a:schemeClr val="dk1"/>
                </a:solidFill>
              </a:rPr>
              <a:t>+</a:t>
            </a:r>
            <a:r>
              <a:rPr lang="en">
                <a:solidFill>
                  <a:srgbClr val="A4C2F4"/>
                </a:solidFill>
              </a:rPr>
              <a:t> </a:t>
            </a:r>
            <a:r>
              <a:rPr lang="en">
                <a:solidFill>
                  <a:srgbClr val="0000FF"/>
                </a:solidFill>
              </a:rPr>
              <a:t>Melt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41" name="Google Shape;241;p29"/>
          <p:cNvSpPr txBox="1"/>
          <p:nvPr/>
        </p:nvSpPr>
        <p:spPr>
          <a:xfrm>
            <a:off x="4218575" y="4418200"/>
            <a:ext cx="19758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Radiative, turbulent forcing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42" name="Google Shape;242;p29"/>
          <p:cNvSpPr txBox="1"/>
          <p:nvPr/>
        </p:nvSpPr>
        <p:spPr>
          <a:xfrm>
            <a:off x="5984600" y="4342000"/>
            <a:ext cx="31593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</a:rPr>
              <a:t>Turbulent</a:t>
            </a:r>
            <a:r>
              <a:rPr lang="en"/>
              <a:t>, </a:t>
            </a:r>
            <a:r>
              <a:rPr lang="en">
                <a:solidFill>
                  <a:srgbClr val="A4C2F4"/>
                </a:solidFill>
              </a:rPr>
              <a:t>radiative</a:t>
            </a:r>
            <a:r>
              <a:rPr lang="en"/>
              <a:t>, </a:t>
            </a:r>
            <a:r>
              <a:rPr lang="en">
                <a:solidFill>
                  <a:srgbClr val="A4C2F4"/>
                </a:solidFill>
              </a:rPr>
              <a:t>conductive</a:t>
            </a:r>
            <a:r>
              <a:rPr lang="en">
                <a:solidFill>
                  <a:schemeClr val="dk1"/>
                </a:solidFill>
              </a:rPr>
              <a:t>, </a:t>
            </a:r>
            <a:r>
              <a:rPr lang="en">
                <a:solidFill>
                  <a:srgbClr val="0000FF"/>
                </a:solidFill>
              </a:rPr>
              <a:t>melt responses</a:t>
            </a:r>
            <a:endParaRPr>
              <a:solidFill>
                <a:srgbClr val="0000FF"/>
              </a:solidFill>
            </a:endParaRPr>
          </a:p>
        </p:txBody>
      </p:sp>
      <p:cxnSp>
        <p:nvCxnSpPr>
          <p:cNvPr id="243" name="Google Shape;243;p29"/>
          <p:cNvCxnSpPr/>
          <p:nvPr/>
        </p:nvCxnSpPr>
        <p:spPr>
          <a:xfrm rot="10800000">
            <a:off x="6710750" y="4050650"/>
            <a:ext cx="423900" cy="351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4" name="Google Shape;244;p29"/>
          <p:cNvCxnSpPr/>
          <p:nvPr/>
        </p:nvCxnSpPr>
        <p:spPr>
          <a:xfrm rot="10800000">
            <a:off x="6158925" y="4039850"/>
            <a:ext cx="394200" cy="389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5" name="Google Shape;245;p29"/>
          <p:cNvCxnSpPr/>
          <p:nvPr/>
        </p:nvCxnSpPr>
        <p:spPr>
          <a:xfrm rot="10800000">
            <a:off x="7108150" y="3951400"/>
            <a:ext cx="979200" cy="46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6" name="Google Shape;246;p29"/>
          <p:cNvCxnSpPr/>
          <p:nvPr/>
        </p:nvCxnSpPr>
        <p:spPr>
          <a:xfrm rot="10800000">
            <a:off x="7913800" y="3973600"/>
            <a:ext cx="778500" cy="36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7" name="Google Shape;247;p29"/>
          <p:cNvCxnSpPr/>
          <p:nvPr/>
        </p:nvCxnSpPr>
        <p:spPr>
          <a:xfrm rot="10800000">
            <a:off x="4911575" y="4061725"/>
            <a:ext cx="250800" cy="42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8" name="Google Shape;248;p29"/>
          <p:cNvCxnSpPr/>
          <p:nvPr/>
        </p:nvCxnSpPr>
        <p:spPr>
          <a:xfrm rot="10800000" flipH="1">
            <a:off x="5435000" y="4061875"/>
            <a:ext cx="83700" cy="45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" name="Google Shape;215;p27">
            <a:extLst>
              <a:ext uri="{FF2B5EF4-FFF2-40B4-BE49-F238E27FC236}">
                <a16:creationId xmlns:a16="http://schemas.microsoft.com/office/drawing/2014/main" id="{61C52695-C87D-8262-B2E2-F7D125EA101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28700"/>
            <a:ext cx="4525850" cy="41148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24;p28">
            <a:extLst>
              <a:ext uri="{FF2B5EF4-FFF2-40B4-BE49-F238E27FC236}">
                <a16:creationId xmlns:a16="http://schemas.microsoft.com/office/drawing/2014/main" id="{AC781E4E-81AC-8DCB-8187-E6564EEA9D07}"/>
              </a:ext>
            </a:extLst>
          </p:cNvPr>
          <p:cNvSpPr txBox="1"/>
          <p:nvPr/>
        </p:nvSpPr>
        <p:spPr>
          <a:xfrm>
            <a:off x="4317025" y="1584550"/>
            <a:ext cx="48270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Snow-covered period: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/>
              <a:t>Uncorrelated in aggregate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dirty="0"/>
              <a:t>Two regimes: </a:t>
            </a:r>
            <a:r>
              <a:rPr lang="en-US" b="1" dirty="0" err="1">
                <a:solidFill>
                  <a:srgbClr val="0B5394"/>
                </a:solidFill>
              </a:rPr>
              <a:t>T</a:t>
            </a:r>
            <a:r>
              <a:rPr lang="en-US" b="1" baseline="-25000" dirty="0" err="1">
                <a:solidFill>
                  <a:srgbClr val="0B5394"/>
                </a:solidFill>
              </a:rPr>
              <a:t>air</a:t>
            </a:r>
            <a:r>
              <a:rPr lang="en-US" b="1" dirty="0">
                <a:solidFill>
                  <a:srgbClr val="0B5394"/>
                </a:solidFill>
              </a:rPr>
              <a:t> &gt; 0</a:t>
            </a:r>
            <a:r>
              <a:rPr lang="en-US" dirty="0"/>
              <a:t> C </a:t>
            </a:r>
            <a:endParaRPr lang="en" dirty="0"/>
          </a:p>
          <a:p>
            <a:pPr marL="457200" indent="-317500">
              <a:buSzPts val="1400"/>
              <a:buFont typeface="Arial"/>
              <a:buChar char="●"/>
            </a:pPr>
            <a:r>
              <a:rPr lang="en-US" dirty="0">
                <a:solidFill>
                  <a:schemeClr val="dk1"/>
                </a:solidFill>
              </a:rPr>
              <a:t>~ balance of sensible and latent heat fluxes is unexpected. </a:t>
            </a:r>
          </a:p>
          <a:p>
            <a:pPr marL="457200" indent="-317500">
              <a:buSzPts val="1400"/>
              <a:buFont typeface="Arial"/>
              <a:buChar char="●"/>
            </a:pPr>
            <a:r>
              <a:rPr lang="en-US" dirty="0">
                <a:solidFill>
                  <a:schemeClr val="dk1"/>
                </a:solidFill>
              </a:rPr>
              <a:t>…but maybe not surprising in the case where sensible heat flux is a driver and conduction/outgoing LW are suppressed.</a:t>
            </a:r>
          </a:p>
          <a:p>
            <a:pPr marL="457200" indent="-317500">
              <a:buSzPts val="1400"/>
              <a:buFont typeface="Arial"/>
              <a:buChar char="●"/>
            </a:pPr>
            <a:r>
              <a:rPr lang="en-US" dirty="0">
                <a:solidFill>
                  <a:schemeClr val="dk1"/>
                </a:solidFill>
              </a:rPr>
              <a:t>May be a melt-&gt;evaporation regime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endParaRPr lang="en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F92ED-498C-19ED-F1B1-16FBE0DA8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Sublimation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DE4940-1058-E5C2-ABDD-4391D8A56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282" y="1028700"/>
            <a:ext cx="6061435" cy="4118009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A4E335C5-D65C-3D7F-80FB-0919FA1BAED0}"/>
              </a:ext>
            </a:extLst>
          </p:cNvPr>
          <p:cNvSpPr/>
          <p:nvPr/>
        </p:nvSpPr>
        <p:spPr>
          <a:xfrm>
            <a:off x="5189456" y="4207565"/>
            <a:ext cx="160256" cy="27337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6F84A7-9771-04AC-14AF-90F8EBA9909D}"/>
              </a:ext>
            </a:extLst>
          </p:cNvPr>
          <p:cNvSpPr txBox="1"/>
          <p:nvPr/>
        </p:nvSpPr>
        <p:spPr>
          <a:xfrm>
            <a:off x="4680408" y="3957721"/>
            <a:ext cx="829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Peak SWE</a:t>
            </a:r>
          </a:p>
        </p:txBody>
      </p:sp>
    </p:spTree>
    <p:extLst>
      <p:ext uri="{BB962C8B-B14F-4D97-AF65-F5344CB8AC3E}">
        <p14:creationId xmlns:p14="http://schemas.microsoft.com/office/powerpoint/2010/main" val="4175772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28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(Preliminary) Conclusions</a:t>
            </a:r>
            <a:endParaRPr dirty="0"/>
          </a:p>
        </p:txBody>
      </p:sp>
      <p:sp>
        <p:nvSpPr>
          <p:cNvPr id="254" name="Google Shape;254;p30"/>
          <p:cNvSpPr txBox="1">
            <a:spLocks noGrp="1"/>
          </p:cNvSpPr>
          <p:nvPr>
            <p:ph type="body" idx="1"/>
          </p:nvPr>
        </p:nvSpPr>
        <p:spPr>
          <a:xfrm>
            <a:off x="261900" y="1028699"/>
            <a:ext cx="8620200" cy="4056647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sz="1800" dirty="0">
                <a:solidFill>
                  <a:schemeClr val="dk1"/>
                </a:solidFill>
              </a:rPr>
              <a:t>Wintertime sublimation ~40-46 kg/m</a:t>
            </a:r>
            <a:r>
              <a:rPr lang="en" sz="1800" baseline="30000" dirty="0">
                <a:solidFill>
                  <a:schemeClr val="dk1"/>
                </a:solidFill>
              </a:rPr>
              <a:t>-2 </a:t>
            </a:r>
            <a:r>
              <a:rPr lang="en" sz="1800" dirty="0">
                <a:solidFill>
                  <a:schemeClr val="dk1"/>
                </a:solidFill>
              </a:rPr>
              <a:t>(8-10% of input) in WY2022.</a:t>
            </a:r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sz="1800" dirty="0">
                <a:solidFill>
                  <a:schemeClr val="dk1"/>
                </a:solidFill>
              </a:rPr>
              <a:t>Initial rapid ablation events coin</a:t>
            </a:r>
            <a:r>
              <a:rPr lang="en-US" sz="1800" dirty="0">
                <a:solidFill>
                  <a:schemeClr val="dk1"/>
                </a:solidFill>
              </a:rPr>
              <a:t>c</a:t>
            </a:r>
            <a:r>
              <a:rPr lang="en" sz="1800" dirty="0">
                <a:solidFill>
                  <a:schemeClr val="dk1"/>
                </a:solidFill>
              </a:rPr>
              <a:t>ide with wetting/thawing response in soil &amp; isothermal response in snowpack: we interpret as percolating meltwater.</a:t>
            </a:r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 sz="1800" dirty="0">
                <a:solidFill>
                  <a:schemeClr val="dk1"/>
                </a:solidFill>
              </a:rPr>
              <a:t>Post-peak SWE sublimation dominated by tendency to balance turbulent sensible forcing in periods when above-freezing air in contact with surface. </a:t>
            </a:r>
          </a:p>
          <a:p>
            <a:pPr lvl="1" indent="-361950">
              <a:spcBef>
                <a:spcPts val="800"/>
              </a:spcBef>
              <a:buClr>
                <a:schemeClr val="dk1"/>
              </a:buClr>
              <a:buSzPts val="2100"/>
            </a:pPr>
            <a:r>
              <a:rPr lang="en" sz="1500" dirty="0">
                <a:solidFill>
                  <a:schemeClr val="dk1"/>
                </a:solidFill>
              </a:rPr>
              <a:t>Balance due in part to constraints on conductive/LWU responses when snow surface ~ 0 C.</a:t>
            </a:r>
          </a:p>
          <a:p>
            <a:pPr lvl="1" indent="-361950">
              <a:spcBef>
                <a:spcPts val="800"/>
              </a:spcBef>
              <a:buClr>
                <a:schemeClr val="dk1"/>
              </a:buClr>
              <a:buSzPts val="2100"/>
            </a:pPr>
            <a:r>
              <a:rPr lang="en" sz="1500" dirty="0">
                <a:solidFill>
                  <a:schemeClr val="dk1"/>
                </a:solidFill>
              </a:rPr>
              <a:t>When melt co-occurs, radiative and turbulent forcing apparently drive sublimation and melt, respectively. A curious partitioning…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28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Uptime</a:t>
            </a:r>
            <a:endParaRPr/>
          </a:p>
        </p:txBody>
      </p:sp>
      <p:sp>
        <p:nvSpPr>
          <p:cNvPr id="146" name="Google Shape;146;p21"/>
          <p:cNvSpPr txBox="1"/>
          <p:nvPr/>
        </p:nvSpPr>
        <p:spPr>
          <a:xfrm>
            <a:off x="5919575" y="1028700"/>
            <a:ext cx="3215400" cy="4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28 September 2021 - 19 July 2023</a:t>
            </a:r>
            <a:endParaRPr i="1"/>
          </a:p>
        </p:txBody>
      </p:sp>
      <p:sp>
        <p:nvSpPr>
          <p:cNvPr id="147" name="Google Shape;147;p21"/>
          <p:cNvSpPr txBox="1"/>
          <p:nvPr/>
        </p:nvSpPr>
        <p:spPr>
          <a:xfrm>
            <a:off x="5919575" y="3190700"/>
            <a:ext cx="3215400" cy="4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12 October 2021 - 21 June 2023</a:t>
            </a:r>
            <a:endParaRPr i="1"/>
          </a:p>
        </p:txBody>
      </p:sp>
      <p:sp>
        <p:nvSpPr>
          <p:cNvPr id="148" name="Google Shape;148;p21"/>
          <p:cNvSpPr txBox="1"/>
          <p:nvPr/>
        </p:nvSpPr>
        <p:spPr>
          <a:xfrm>
            <a:off x="5757725" y="1138375"/>
            <a:ext cx="7050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666666"/>
                </a:solidFill>
              </a:rPr>
              <a:t>]</a:t>
            </a:r>
            <a:endParaRPr sz="4000">
              <a:solidFill>
                <a:srgbClr val="666666"/>
              </a:solidFill>
            </a:endParaRPr>
          </a:p>
        </p:txBody>
      </p:sp>
      <p:sp>
        <p:nvSpPr>
          <p:cNvPr id="149" name="Google Shape;149;p21"/>
          <p:cNvSpPr txBox="1"/>
          <p:nvPr/>
        </p:nvSpPr>
        <p:spPr>
          <a:xfrm>
            <a:off x="5771275" y="3266900"/>
            <a:ext cx="705000" cy="7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666666"/>
                </a:solidFill>
              </a:rPr>
              <a:t>]</a:t>
            </a:r>
            <a:endParaRPr sz="3600">
              <a:solidFill>
                <a:srgbClr val="666666"/>
              </a:solidFill>
            </a:endParaRPr>
          </a:p>
        </p:txBody>
      </p:sp>
      <p:sp>
        <p:nvSpPr>
          <p:cNvPr id="150" name="Google Shape;150;p21"/>
          <p:cNvSpPr txBox="1"/>
          <p:nvPr/>
        </p:nvSpPr>
        <p:spPr>
          <a:xfrm>
            <a:off x="6103475" y="1435900"/>
            <a:ext cx="1647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97% uptime (most)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87% (latent)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51" name="Google Shape;151;p21"/>
          <p:cNvSpPr txBox="1"/>
          <p:nvPr/>
        </p:nvSpPr>
        <p:spPr>
          <a:xfrm>
            <a:off x="5995775" y="3577100"/>
            <a:ext cx="1572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90% uptime (most)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74% (latent)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72% (snow)</a:t>
            </a:r>
            <a:endParaRPr sz="1000">
              <a:solidFill>
                <a:schemeClr val="dk1"/>
              </a:solidFill>
            </a:endParaRPr>
          </a:p>
        </p:txBody>
      </p:sp>
      <p:sp>
        <p:nvSpPr>
          <p:cNvPr id="152" name="Google Shape;152;p21"/>
          <p:cNvSpPr txBox="1"/>
          <p:nvPr/>
        </p:nvSpPr>
        <p:spPr>
          <a:xfrm>
            <a:off x="5771275" y="1909588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only year 1</a:t>
            </a:r>
            <a:endParaRPr sz="1000"/>
          </a:p>
        </p:txBody>
      </p:sp>
      <p:sp>
        <p:nvSpPr>
          <p:cNvPr id="153" name="Google Shape;153;p21"/>
          <p:cNvSpPr txBox="1"/>
          <p:nvPr/>
        </p:nvSpPr>
        <p:spPr>
          <a:xfrm>
            <a:off x="5771275" y="2098438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cable damage summer 2021</a:t>
            </a:r>
            <a:endParaRPr sz="1000"/>
          </a:p>
        </p:txBody>
      </p:sp>
      <p:sp>
        <p:nvSpPr>
          <p:cNvPr id="154" name="Google Shape;154;p21"/>
          <p:cNvSpPr txBox="1"/>
          <p:nvPr/>
        </p:nvSpPr>
        <p:spPr>
          <a:xfrm>
            <a:off x="5771275" y="2324488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sensor not installed at this site</a:t>
            </a:r>
            <a:endParaRPr sz="1000"/>
          </a:p>
        </p:txBody>
      </p:sp>
      <p:sp>
        <p:nvSpPr>
          <p:cNvPr id="155" name="Google Shape;155;p21"/>
          <p:cNvSpPr txBox="1"/>
          <p:nvPr/>
        </p:nvSpPr>
        <p:spPr>
          <a:xfrm>
            <a:off x="5771275" y="4311913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only second winter</a:t>
            </a:r>
            <a:endParaRPr sz="1000"/>
          </a:p>
        </p:txBody>
      </p:sp>
      <p:sp>
        <p:nvSpPr>
          <p:cNvPr id="156" name="Google Shape;156;p21"/>
          <p:cNvSpPr txBox="1"/>
          <p:nvPr/>
        </p:nvSpPr>
        <p:spPr>
          <a:xfrm>
            <a:off x="5774000" y="3612175"/>
            <a:ext cx="7050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666666"/>
                </a:solidFill>
              </a:rPr>
              <a:t>]</a:t>
            </a:r>
            <a:endParaRPr sz="3600">
              <a:solidFill>
                <a:srgbClr val="666666"/>
              </a:solidFill>
            </a:endParaRPr>
          </a:p>
        </p:txBody>
      </p:sp>
      <p:sp>
        <p:nvSpPr>
          <p:cNvPr id="157" name="Google Shape;157;p21"/>
          <p:cNvSpPr txBox="1"/>
          <p:nvPr/>
        </p:nvSpPr>
        <p:spPr>
          <a:xfrm>
            <a:off x="5771275" y="1343200"/>
            <a:ext cx="7050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666666"/>
                </a:solidFill>
              </a:rPr>
              <a:t>]</a:t>
            </a:r>
            <a:endParaRPr sz="3600">
              <a:solidFill>
                <a:srgbClr val="666666"/>
              </a:solidFill>
            </a:endParaRPr>
          </a:p>
        </p:txBody>
      </p:sp>
      <p:sp>
        <p:nvSpPr>
          <p:cNvPr id="158" name="Google Shape;158;p21"/>
          <p:cNvSpPr/>
          <p:nvPr/>
        </p:nvSpPr>
        <p:spPr>
          <a:xfrm>
            <a:off x="5824624" y="1438300"/>
            <a:ext cx="85800" cy="471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59" name="Google Shape;159;p21"/>
          <p:cNvSpPr/>
          <p:nvPr/>
        </p:nvSpPr>
        <p:spPr>
          <a:xfrm>
            <a:off x="5824624" y="3577100"/>
            <a:ext cx="85800" cy="471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160" name="Google Shape;16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75" y="1140627"/>
            <a:ext cx="5627100" cy="187662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61" name="Google Shape;16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75" y="3129177"/>
            <a:ext cx="5627105" cy="187662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28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Looking forward…</a:t>
            </a:r>
            <a:endParaRPr/>
          </a:p>
        </p:txBody>
      </p:sp>
      <p:sp>
        <p:nvSpPr>
          <p:cNvPr id="167" name="Google Shape;167;p22"/>
          <p:cNvSpPr txBox="1">
            <a:spLocks noGrp="1"/>
          </p:cNvSpPr>
          <p:nvPr>
            <p:ph type="body" idx="1"/>
          </p:nvPr>
        </p:nvSpPr>
        <p:spPr>
          <a:xfrm>
            <a:off x="320100" y="1064425"/>
            <a:ext cx="8182800" cy="1288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>
                <a:solidFill>
                  <a:schemeClr val="dk1"/>
                </a:solidFill>
              </a:rPr>
              <a:t>Data paper in preparation for </a:t>
            </a:r>
            <a:r>
              <a:rPr lang="en" i="1">
                <a:solidFill>
                  <a:schemeClr val="dk1"/>
                </a:solidFill>
              </a:rPr>
              <a:t>Earth System Science Data</a:t>
            </a:r>
            <a:endParaRPr i="1">
              <a:solidFill>
                <a:schemeClr val="dk1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n">
                <a:solidFill>
                  <a:schemeClr val="dk1"/>
                </a:solidFill>
              </a:rPr>
              <a:t>Daily netCDF upload to Zenodo, planned for November 2023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68" name="Google Shape;16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8900" y="2065600"/>
            <a:ext cx="7702574" cy="2887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28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Atmospheric Surface Flux Station (ASFS)</a:t>
            </a:r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81100"/>
            <a:ext cx="5070763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1200" y="1140000"/>
            <a:ext cx="2223051" cy="169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01517" y="1140000"/>
            <a:ext cx="1539249" cy="2052352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/>
          <p:nvPr/>
        </p:nvSpPr>
        <p:spPr>
          <a:xfrm>
            <a:off x="5817150" y="1094375"/>
            <a:ext cx="29571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</a:rPr>
              <a:t>Thermistor String (Avery year 2)</a:t>
            </a:r>
            <a:endParaRPr>
              <a:highlight>
                <a:schemeClr val="lt1"/>
              </a:highlight>
            </a:endParaRPr>
          </a:p>
        </p:txBody>
      </p:sp>
      <p:pic>
        <p:nvPicPr>
          <p:cNvPr id="82" name="Google Shape;82;p15"/>
          <p:cNvPicPr preferRelativeResize="0"/>
          <p:nvPr/>
        </p:nvPicPr>
        <p:blipFill rotWithShape="1">
          <a:blip r:embed="rId6">
            <a:alphaModFix/>
          </a:blip>
          <a:srcRect t="14761" b="30524"/>
          <a:stretch/>
        </p:blipFill>
        <p:spPr>
          <a:xfrm>
            <a:off x="6026000" y="3125838"/>
            <a:ext cx="2556826" cy="1865262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/>
        </p:nvSpPr>
        <p:spPr>
          <a:xfrm>
            <a:off x="6544025" y="3116150"/>
            <a:ext cx="16920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</a:rPr>
              <a:t>Soil T/VWC Probe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2904400" y="1225450"/>
            <a:ext cx="20403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</a:rPr>
              <a:t>MOSAiC -&gt; SPLASH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85" name="Google Shape;85;p15"/>
          <p:cNvSpPr/>
          <p:nvPr/>
        </p:nvSpPr>
        <p:spPr>
          <a:xfrm>
            <a:off x="3315050" y="1828450"/>
            <a:ext cx="818700" cy="198900"/>
          </a:xfrm>
          <a:prstGeom prst="rect">
            <a:avLst/>
          </a:prstGeom>
          <a:solidFill>
            <a:srgbClr val="CC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sldNum" idx="12"/>
          </p:nvPr>
        </p:nvSpPr>
        <p:spPr>
          <a:xfrm>
            <a:off x="7014413" y="48300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92" name="Google Shape;92;p16"/>
          <p:cNvPicPr preferRelativeResize="0"/>
          <p:nvPr/>
        </p:nvPicPr>
        <p:blipFill rotWithShape="1">
          <a:blip r:embed="rId3">
            <a:alphaModFix/>
          </a:blip>
          <a:srcRect t="6076"/>
          <a:stretch/>
        </p:blipFill>
        <p:spPr>
          <a:xfrm>
            <a:off x="626225" y="1089125"/>
            <a:ext cx="7674199" cy="4054375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Quattrocento Sans"/>
              <a:buNone/>
            </a:pPr>
            <a:r>
              <a:rPr lang="en" sz="2600"/>
              <a:t>Kettle Ponds Annex (south of Gothic)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5800" y="733575"/>
            <a:ext cx="5757102" cy="4317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450" y="767700"/>
            <a:ext cx="2987750" cy="224082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/>
          <p:nvPr/>
        </p:nvSpPr>
        <p:spPr>
          <a:xfrm>
            <a:off x="3330950" y="715475"/>
            <a:ext cx="14628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</a:rPr>
              <a:t>September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2153600" y="767700"/>
            <a:ext cx="9156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</a:rPr>
              <a:t>October </a:t>
            </a:r>
            <a:endParaRPr>
              <a:highlight>
                <a:schemeClr val="lt1"/>
              </a:highlight>
            </a:endParaRPr>
          </a:p>
        </p:txBody>
      </p:sp>
      <p:pic>
        <p:nvPicPr>
          <p:cNvPr id="102" name="Google Shape;10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000" y="2811899"/>
            <a:ext cx="2987750" cy="2240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 txBox="1"/>
          <p:nvPr/>
        </p:nvSpPr>
        <p:spPr>
          <a:xfrm>
            <a:off x="264250" y="2811900"/>
            <a:ext cx="610800" cy="39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</a:rPr>
              <a:t>June </a:t>
            </a:r>
            <a:endParaRPr>
              <a:highlight>
                <a:schemeClr val="lt1"/>
              </a:highlight>
            </a:endParaRPr>
          </a:p>
        </p:txBody>
      </p:sp>
      <p:pic>
        <p:nvPicPr>
          <p:cNvPr id="104" name="Google Shape;10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63850" y="614804"/>
            <a:ext cx="2831099" cy="188689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 txBox="1"/>
          <p:nvPr/>
        </p:nvSpPr>
        <p:spPr>
          <a:xfrm>
            <a:off x="6263850" y="686400"/>
            <a:ext cx="14628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</a:rPr>
              <a:t>February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7595325" y="1678750"/>
            <a:ext cx="238500" cy="151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7"/>
          <p:cNvSpPr txBox="1"/>
          <p:nvPr/>
        </p:nvSpPr>
        <p:spPr>
          <a:xfrm>
            <a:off x="7726650" y="1467400"/>
            <a:ext cx="6108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KPA</a:t>
            </a:r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600" y="0"/>
            <a:ext cx="91440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Quattrocento Sans"/>
              <a:buNone/>
            </a:pPr>
            <a:r>
              <a:rPr lang="en" sz="2600"/>
              <a:t>Kettle Ponds Annex (south of Gothic)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>
            <a:spLocks noGrp="1"/>
          </p:cNvSpPr>
          <p:nvPr>
            <p:ph type="sldNum" idx="12"/>
          </p:nvPr>
        </p:nvSpPr>
        <p:spPr>
          <a:xfrm>
            <a:off x="7014413" y="48300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115" name="Google Shape;115;p18"/>
          <p:cNvPicPr preferRelativeResize="0"/>
          <p:nvPr/>
        </p:nvPicPr>
        <p:blipFill rotWithShape="1">
          <a:blip r:embed="rId3">
            <a:alphaModFix/>
          </a:blip>
          <a:srcRect t="5222"/>
          <a:stretch/>
        </p:blipFill>
        <p:spPr>
          <a:xfrm>
            <a:off x="663775" y="1105025"/>
            <a:ext cx="7575250" cy="403847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Quattrocento Sans"/>
              <a:buNone/>
            </a:pPr>
            <a:r>
              <a:rPr lang="en" sz="2600"/>
              <a:t>Avery Picnic (north of Gothic)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9"/>
          <p:cNvPicPr preferRelativeResize="0"/>
          <p:nvPr/>
        </p:nvPicPr>
        <p:blipFill rotWithShape="1">
          <a:blip r:embed="rId3">
            <a:alphaModFix/>
          </a:blip>
          <a:srcRect b="37311"/>
          <a:stretch/>
        </p:blipFill>
        <p:spPr>
          <a:xfrm>
            <a:off x="152400" y="729300"/>
            <a:ext cx="5080003" cy="238834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9"/>
          <p:cNvSpPr txBox="1"/>
          <p:nvPr/>
        </p:nvSpPr>
        <p:spPr>
          <a:xfrm>
            <a:off x="4572000" y="764500"/>
            <a:ext cx="6369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</a:rPr>
              <a:t>April</a:t>
            </a:r>
            <a:endParaRPr>
              <a:highlight>
                <a:schemeClr val="lt1"/>
              </a:highlight>
            </a:endParaRPr>
          </a:p>
        </p:txBody>
      </p:sp>
      <p:pic>
        <p:nvPicPr>
          <p:cNvPr id="123" name="Google Shape;123;p19"/>
          <p:cNvPicPr preferRelativeResize="0"/>
          <p:nvPr/>
        </p:nvPicPr>
        <p:blipFill rotWithShape="1">
          <a:blip r:embed="rId4">
            <a:alphaModFix/>
          </a:blip>
          <a:srcRect t="-6213"/>
          <a:stretch/>
        </p:blipFill>
        <p:spPr>
          <a:xfrm>
            <a:off x="5384803" y="570925"/>
            <a:ext cx="3606799" cy="2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 txBox="1"/>
          <p:nvPr/>
        </p:nvSpPr>
        <p:spPr>
          <a:xfrm>
            <a:off x="7655625" y="799525"/>
            <a:ext cx="12831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</a:rPr>
              <a:t>October</a:t>
            </a:r>
            <a:endParaRPr>
              <a:highlight>
                <a:schemeClr val="lt1"/>
              </a:highlight>
            </a:endParaRPr>
          </a:p>
        </p:txBody>
      </p:sp>
      <p:pic>
        <p:nvPicPr>
          <p:cNvPr id="125" name="Google Shape;12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853975"/>
            <a:ext cx="3874099" cy="219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 txBox="1"/>
          <p:nvPr/>
        </p:nvSpPr>
        <p:spPr>
          <a:xfrm>
            <a:off x="193050" y="2910950"/>
            <a:ext cx="14049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</a:rPr>
              <a:t>January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152400" y="4779300"/>
            <a:ext cx="1404900" cy="3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i="1"/>
              <a:t>Photo: M. Gallagher</a:t>
            </a:r>
            <a:endParaRPr sz="1000" i="1"/>
          </a:p>
        </p:txBody>
      </p:sp>
      <p:pic>
        <p:nvPicPr>
          <p:cNvPr id="128" name="Google Shape;128;p19"/>
          <p:cNvPicPr preferRelativeResize="0"/>
          <p:nvPr/>
        </p:nvPicPr>
        <p:blipFill rotWithShape="1">
          <a:blip r:embed="rId6">
            <a:alphaModFix/>
          </a:blip>
          <a:srcRect b="18646"/>
          <a:stretch/>
        </p:blipFill>
        <p:spPr>
          <a:xfrm>
            <a:off x="4492500" y="2758852"/>
            <a:ext cx="3874099" cy="238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9"/>
          <p:cNvSpPr txBox="1"/>
          <p:nvPr/>
        </p:nvSpPr>
        <p:spPr>
          <a:xfrm>
            <a:off x="4629900" y="2853975"/>
            <a:ext cx="1283100" cy="5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lt1"/>
                </a:highlight>
              </a:rPr>
              <a:t>June</a:t>
            </a:r>
            <a:endParaRPr>
              <a:highlight>
                <a:schemeClr val="lt1"/>
              </a:highlight>
            </a:endParaRPr>
          </a:p>
        </p:txBody>
      </p:sp>
      <p:sp>
        <p:nvSpPr>
          <p:cNvPr id="130" name="Google Shape;130;p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Quattrocento Sans"/>
              <a:buNone/>
            </a:pPr>
            <a:r>
              <a:rPr lang="en" sz="2600"/>
              <a:t>Avery Picnic (north of Gothic)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3"/>
          <p:cNvPicPr preferRelativeResize="0"/>
          <p:nvPr/>
        </p:nvPicPr>
        <p:blipFill rotWithShape="1">
          <a:blip r:embed="rId3">
            <a:alphaModFix/>
          </a:blip>
          <a:srcRect l="4689" t="5119" r="8300" b="5539"/>
          <a:stretch/>
        </p:blipFill>
        <p:spPr>
          <a:xfrm>
            <a:off x="0" y="1028700"/>
            <a:ext cx="5865948" cy="409726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28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Sublimation</a:t>
            </a:r>
            <a:endParaRPr/>
          </a:p>
        </p:txBody>
      </p:sp>
      <p:sp>
        <p:nvSpPr>
          <p:cNvPr id="175" name="Google Shape;175;p23"/>
          <p:cNvSpPr txBox="1"/>
          <p:nvPr/>
        </p:nvSpPr>
        <p:spPr>
          <a:xfrm>
            <a:off x="2447700" y="1175338"/>
            <a:ext cx="21243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Winter 2021-2022</a:t>
            </a:r>
            <a:endParaRPr i="1"/>
          </a:p>
        </p:txBody>
      </p:sp>
      <p:sp>
        <p:nvSpPr>
          <p:cNvPr id="176" name="Google Shape;176;p23"/>
          <p:cNvSpPr txBox="1"/>
          <p:nvPr/>
        </p:nvSpPr>
        <p:spPr>
          <a:xfrm>
            <a:off x="5682650" y="1327750"/>
            <a:ext cx="3461400" cy="34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Spring 2022 Gothic cumulative snow precipitation mass </a:t>
            </a:r>
            <a:r>
              <a:rPr lang="en" dirty="0">
                <a:solidFill>
                  <a:srgbClr val="F1C232"/>
                </a:solidFill>
              </a:rPr>
              <a:t>460</a:t>
            </a:r>
            <a:r>
              <a:rPr lang="en" dirty="0"/>
              <a:t>-</a:t>
            </a:r>
            <a:r>
              <a:rPr lang="en" dirty="0">
                <a:solidFill>
                  <a:srgbClr val="38761D"/>
                </a:solidFill>
              </a:rPr>
              <a:t>500</a:t>
            </a:r>
            <a:r>
              <a:rPr lang="en" dirty="0"/>
              <a:t> kg/m</a:t>
            </a:r>
            <a:r>
              <a:rPr lang="en" baseline="30000" dirty="0"/>
              <a:t>2</a:t>
            </a:r>
            <a:r>
              <a:rPr lang="en" dirty="0"/>
              <a:t> (SWE on ground is less).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Bulk calculation of sublimated mass &gt; than EC measurement.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EC suggests larger loss at Avery because of longer period of snow cover.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Average of all data: sublimation loss was 10% of input in WY2022 at SPLASH.</a:t>
            </a: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Most sublimation after peak SWE.</a:t>
            </a:r>
            <a:endParaRPr dirty="0"/>
          </a:p>
        </p:txBody>
      </p:sp>
      <p:cxnSp>
        <p:nvCxnSpPr>
          <p:cNvPr id="177" name="Google Shape;177;p23"/>
          <p:cNvCxnSpPr/>
          <p:nvPr/>
        </p:nvCxnSpPr>
        <p:spPr>
          <a:xfrm>
            <a:off x="3439150" y="4410250"/>
            <a:ext cx="0" cy="259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8" name="Google Shape;178;p23"/>
          <p:cNvSpPr txBox="1"/>
          <p:nvPr/>
        </p:nvSpPr>
        <p:spPr>
          <a:xfrm>
            <a:off x="2934450" y="4098950"/>
            <a:ext cx="21243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Peak SWE</a:t>
            </a:r>
            <a:endParaRPr sz="12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2D3D78-D422-AF90-5E35-5A98F7BBD513}"/>
              </a:ext>
            </a:extLst>
          </p:cNvPr>
          <p:cNvSpPr txBox="1"/>
          <p:nvPr/>
        </p:nvSpPr>
        <p:spPr>
          <a:xfrm rot="16200000">
            <a:off x="-172006" y="3242746"/>
            <a:ext cx="6721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28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Thermistor String</a:t>
            </a:r>
            <a:endParaRPr/>
          </a:p>
        </p:txBody>
      </p:sp>
      <p:pic>
        <p:nvPicPr>
          <p:cNvPr id="184" name="Google Shape;184;p24"/>
          <p:cNvPicPr preferRelativeResize="0"/>
          <p:nvPr/>
        </p:nvPicPr>
        <p:blipFill rotWithShape="1">
          <a:blip r:embed="rId3">
            <a:alphaModFix/>
          </a:blip>
          <a:srcRect l="6701" t="3853" r="6597" b="7768"/>
          <a:stretch/>
        </p:blipFill>
        <p:spPr>
          <a:xfrm>
            <a:off x="190800" y="1060500"/>
            <a:ext cx="5326126" cy="4071752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4"/>
          <p:cNvSpPr txBox="1"/>
          <p:nvPr/>
        </p:nvSpPr>
        <p:spPr>
          <a:xfrm>
            <a:off x="722425" y="1595888"/>
            <a:ext cx="21243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Winter 2022-2023</a:t>
            </a:r>
            <a:endParaRPr i="1"/>
          </a:p>
        </p:txBody>
      </p:sp>
      <p:pic>
        <p:nvPicPr>
          <p:cNvPr id="186" name="Google Shape;186;p24"/>
          <p:cNvPicPr preferRelativeResize="0"/>
          <p:nvPr/>
        </p:nvPicPr>
        <p:blipFill rotWithShape="1">
          <a:blip r:embed="rId4">
            <a:alphaModFix/>
          </a:blip>
          <a:srcRect b="37311"/>
          <a:stretch/>
        </p:blipFill>
        <p:spPr>
          <a:xfrm>
            <a:off x="5163061" y="729300"/>
            <a:ext cx="3918863" cy="184245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cxnSp>
        <p:nvCxnSpPr>
          <p:cNvPr id="187" name="Google Shape;187;p24"/>
          <p:cNvCxnSpPr/>
          <p:nvPr/>
        </p:nvCxnSpPr>
        <p:spPr>
          <a:xfrm flipH="1">
            <a:off x="4244325" y="1822350"/>
            <a:ext cx="1196400" cy="330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8" name="Google Shape;188;p24"/>
          <p:cNvSpPr txBox="1"/>
          <p:nvPr/>
        </p:nvSpPr>
        <p:spPr>
          <a:xfrm>
            <a:off x="6512950" y="2194350"/>
            <a:ext cx="24801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Dust April 11 (albedo ~ 0.6) </a:t>
            </a:r>
            <a:endParaRPr i="1"/>
          </a:p>
        </p:txBody>
      </p:sp>
      <p:sp>
        <p:nvSpPr>
          <p:cNvPr id="189" name="Google Shape;189;p24"/>
          <p:cNvSpPr txBox="1"/>
          <p:nvPr/>
        </p:nvSpPr>
        <p:spPr>
          <a:xfrm>
            <a:off x="5288325" y="3008400"/>
            <a:ext cx="3855600" cy="21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Dust event (primarily Apr 3-4) generates melt.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Snowpack -&gt; isothermal: likely caused by percolating meltwater.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Soil response is to warm/(thaw) beneath 1.25 m of snow ~ 1 month before snow-free. 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2166" y="1028700"/>
            <a:ext cx="3391835" cy="4071752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1028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Thermistor String</a:t>
            </a:r>
            <a:endParaRPr/>
          </a:p>
        </p:txBody>
      </p:sp>
      <p:pic>
        <p:nvPicPr>
          <p:cNvPr id="196" name="Google Shape;196;p25"/>
          <p:cNvPicPr preferRelativeResize="0"/>
          <p:nvPr/>
        </p:nvPicPr>
        <p:blipFill rotWithShape="1">
          <a:blip r:embed="rId4">
            <a:alphaModFix/>
          </a:blip>
          <a:srcRect l="6701" t="3853" r="6597" b="7768"/>
          <a:stretch/>
        </p:blipFill>
        <p:spPr>
          <a:xfrm>
            <a:off x="190800" y="1060500"/>
            <a:ext cx="5326126" cy="40717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7" name="Google Shape;197;p25"/>
          <p:cNvCxnSpPr>
            <a:stCxn id="198" idx="3"/>
          </p:cNvCxnSpPr>
          <p:nvPr/>
        </p:nvCxnSpPr>
        <p:spPr>
          <a:xfrm rot="10800000" flipH="1">
            <a:off x="4396250" y="2328850"/>
            <a:ext cx="1950300" cy="36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8" name="Google Shape;198;p25"/>
          <p:cNvSpPr/>
          <p:nvPr/>
        </p:nvSpPr>
        <p:spPr>
          <a:xfrm>
            <a:off x="3935150" y="1788700"/>
            <a:ext cx="461100" cy="18123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5"/>
          <p:cNvSpPr txBox="1"/>
          <p:nvPr/>
        </p:nvSpPr>
        <p:spPr>
          <a:xfrm>
            <a:off x="722425" y="1595888"/>
            <a:ext cx="21243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Winter 2022-2023</a:t>
            </a:r>
            <a:endParaRPr i="1"/>
          </a:p>
        </p:txBody>
      </p:sp>
      <p:cxnSp>
        <p:nvCxnSpPr>
          <p:cNvPr id="200" name="Google Shape;200;p25"/>
          <p:cNvCxnSpPr/>
          <p:nvPr/>
        </p:nvCxnSpPr>
        <p:spPr>
          <a:xfrm rot="10800000" flipH="1">
            <a:off x="3301300" y="1476150"/>
            <a:ext cx="381900" cy="300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1" name="Google Shape;201;p25"/>
          <p:cNvSpPr txBox="1"/>
          <p:nvPr/>
        </p:nvSpPr>
        <p:spPr>
          <a:xfrm>
            <a:off x="2699400" y="1657775"/>
            <a:ext cx="21243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Peak SWE</a:t>
            </a:r>
            <a:endParaRPr sz="1200"/>
          </a:p>
        </p:txBody>
      </p:sp>
      <p:sp>
        <p:nvSpPr>
          <p:cNvPr id="202" name="Google Shape;202;p25"/>
          <p:cNvSpPr txBox="1"/>
          <p:nvPr/>
        </p:nvSpPr>
        <p:spPr>
          <a:xfrm>
            <a:off x="3659375" y="1617700"/>
            <a:ext cx="681900" cy="1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xxxxxx</a:t>
            </a:r>
            <a:endParaRPr sz="7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680</Words>
  <Application>Microsoft Macintosh PowerPoint</Application>
  <PresentationFormat>On-screen Show (16:9)</PresentationFormat>
  <Paragraphs>116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Quattrocento Sans</vt:lpstr>
      <vt:lpstr>Simple Light</vt:lpstr>
      <vt:lpstr>Springtime observations of surface energy and hydrologic variables over ablating snow in Colorado’s East River Watershed in 2022 and 2023</vt:lpstr>
      <vt:lpstr>Atmospheric Surface Flux Station (ASFS)</vt:lpstr>
      <vt:lpstr>Kettle Ponds Annex (south of Gothic)</vt:lpstr>
      <vt:lpstr>Kettle Ponds Annex (south of Gothic)</vt:lpstr>
      <vt:lpstr>Avery Picnic (north of Gothic)</vt:lpstr>
      <vt:lpstr>Avery Picnic (north of Gothic)</vt:lpstr>
      <vt:lpstr>Sublimation</vt:lpstr>
      <vt:lpstr>Thermistor String</vt:lpstr>
      <vt:lpstr>Thermistor String</vt:lpstr>
      <vt:lpstr>Sublimation</vt:lpstr>
      <vt:lpstr>Sublimation</vt:lpstr>
      <vt:lpstr>Sublimation</vt:lpstr>
      <vt:lpstr>Sublimation</vt:lpstr>
      <vt:lpstr>Sublimation</vt:lpstr>
      <vt:lpstr>Sublimation</vt:lpstr>
      <vt:lpstr>Sublimation</vt:lpstr>
      <vt:lpstr>(Preliminary) Conclusions</vt:lpstr>
      <vt:lpstr>Uptime</vt:lpstr>
      <vt:lpstr>Looking forward…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Springtime observations of surface energy and hydrologic variables over ablating snow in Colorado’s East River Watershed in 2022 and 2023</dc:title>
  <cp:lastModifiedBy>Microsoft Office User</cp:lastModifiedBy>
  <cp:revision>6</cp:revision>
  <dcterms:modified xsi:type="dcterms:W3CDTF">2023-11-03T14:27:32Z</dcterms:modified>
</cp:coreProperties>
</file>