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4"/>
  </p:sldMasterIdLst>
  <p:notesMasterIdLst>
    <p:notesMasterId r:id="rId17"/>
  </p:notesMasterIdLst>
  <p:handoutMasterIdLst>
    <p:handoutMasterId r:id="rId18"/>
  </p:handoutMasterIdLst>
  <p:sldIdLst>
    <p:sldId id="260" r:id="rId5"/>
    <p:sldId id="270" r:id="rId6"/>
    <p:sldId id="272" r:id="rId7"/>
    <p:sldId id="271" r:id="rId8"/>
    <p:sldId id="264" r:id="rId9"/>
    <p:sldId id="265" r:id="rId10"/>
    <p:sldId id="266" r:id="rId11"/>
    <p:sldId id="274" r:id="rId12"/>
    <p:sldId id="268" r:id="rId13"/>
    <p:sldId id="273" r:id="rId14"/>
    <p:sldId id="269" r:id="rId15"/>
    <p:sldId id="267" r:id="rId16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502D7F"/>
    <a:srgbClr val="00338E"/>
    <a:srgbClr val="007836"/>
    <a:srgbClr val="0081AB"/>
    <a:srgbClr val="000000"/>
    <a:srgbClr val="719500"/>
    <a:srgbClr val="BE0F34"/>
    <a:srgbClr val="820150"/>
    <a:srgbClr val="758F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96" autoAdjust="0"/>
    <p:restoredTop sz="96327"/>
  </p:normalViewPr>
  <p:slideViewPr>
    <p:cSldViewPr snapToGrid="0" snapToObjects="1">
      <p:cViewPr>
        <p:scale>
          <a:sx n="100" d="100"/>
          <a:sy n="100" d="100"/>
        </p:scale>
        <p:origin x="144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49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A69A9C-1087-184F-8370-423E175D9D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90E3D-F5E5-0D40-B323-A25B85CF9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50B8-2EF8-564F-AE86-D84E6C503530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3AA97-2F38-5340-B685-1E0EA3E35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732F3-25A6-284F-A24C-5FD21AE6B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78BA3-E235-9946-9A4D-07E907F68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C8D20-1945-7145-91A2-3D134BDA25E2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104DB-87CA-D64F-AB86-DB2520DD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06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0529" y="7178040"/>
            <a:ext cx="824484" cy="228600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E1024-A123-4766-B2EE-B517461340EC}" type="datetime4">
              <a:rPr lang="en-US" smtClean="0"/>
              <a:t>October 30, 2023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3011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cap="all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1BB95688-AD85-4211-AE20-418F7829C4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4909" y="359415"/>
            <a:ext cx="193301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7772400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6858000"/>
            <a:ext cx="77724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5FC3A-B3E3-436C-8D3B-209E2E9D33BF}" type="datetime4">
              <a:rPr lang="en-US" smtClean="0"/>
              <a:t>October 30, 2023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cap="all" baseline="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A8A8F80A-36EB-49B5-9714-115B561AE0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0" y="187786"/>
            <a:ext cx="193301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30642" y="457199"/>
            <a:ext cx="7772400" cy="7315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7FDCD-B9A8-4345-9387-D64AE541ECB1}" type="datetime4">
              <a:rPr lang="en-US" smtClean="0"/>
              <a:t>October 30, 2023</a:t>
            </a:fld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cap="all" baseline="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353E841D-D63D-4377-8F1D-2D772F3C79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0" y="187786"/>
            <a:ext cx="193301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4104" y="270933"/>
            <a:ext cx="10489096" cy="616963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1379433"/>
            <a:ext cx="12801600" cy="6192078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8CB93-F8A3-4EA5-87AA-A954C9A8744D}" type="datetime4">
              <a:rPr lang="en-US" smtClean="0"/>
              <a:t>October 30, 2023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cap="all" baseline="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957E12B6-7A5F-420B-83DB-A4261ED43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0" y="187786"/>
            <a:ext cx="193301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56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8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56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56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56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96AE-A634-4115-B0AB-2FE09CC23A67}" type="datetime4">
              <a:rPr lang="en-US" smtClean="0"/>
              <a:t>October 30, 2023</a:t>
            </a:fld>
            <a:endParaRPr lang="en-US" dirty="0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cap="all" baseline="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9254EEEB-3654-444E-BAAF-BACE8E3595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0" y="187786"/>
            <a:ext cx="193301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A3612-66D7-46C2-8554-B752B074FA69}" type="datetime4">
              <a:rPr lang="en-US" smtClean="0"/>
              <a:t>October 30, 2023</a:t>
            </a:fld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cap="all" baseline="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B675E05-609B-43DF-9E90-36139E3400EE}"/>
              </a:ext>
            </a:extLst>
          </p:cNvPr>
          <p:cNvSpPr txBox="1">
            <a:spLocks/>
          </p:cNvSpPr>
          <p:nvPr userDrawn="1"/>
        </p:nvSpPr>
        <p:spPr>
          <a:xfrm>
            <a:off x="3684104" y="270933"/>
            <a:ext cx="10489096" cy="616963"/>
          </a:xfrm>
          <a:prstGeom prst="rect">
            <a:avLst/>
          </a:prstGeom>
        </p:spPr>
        <p:txBody>
          <a:bodyPr lIns="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Click to edit slide title</a:t>
            </a:r>
          </a:p>
        </p:txBody>
      </p:sp>
      <p:pic>
        <p:nvPicPr>
          <p:cNvPr id="26" name="Picture 25" descr="A picture containing logo&#10;&#10;Description automatically generated">
            <a:extLst>
              <a:ext uri="{FF2B5EF4-FFF2-40B4-BE49-F238E27FC236}">
                <a16:creationId xmlns:a16="http://schemas.microsoft.com/office/drawing/2014/main" id="{FC3F8ECD-A2BE-47E5-A810-0E589282C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0" y="187786"/>
            <a:ext cx="193301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1F5-8870-4593-98CA-F0F29150421C}" type="datetime4">
              <a:rPr lang="en-US" smtClean="0"/>
              <a:t>October 30, 2023</a:t>
            </a:fld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14A7518-D6A8-4797-AC16-51229B238A0B}"/>
              </a:ext>
            </a:extLst>
          </p:cNvPr>
          <p:cNvSpPr txBox="1">
            <a:spLocks/>
          </p:cNvSpPr>
          <p:nvPr userDrawn="1"/>
        </p:nvSpPr>
        <p:spPr>
          <a:xfrm>
            <a:off x="3684104" y="270933"/>
            <a:ext cx="10489096" cy="616963"/>
          </a:xfrm>
          <a:prstGeom prst="rect">
            <a:avLst/>
          </a:prstGeom>
        </p:spPr>
        <p:txBody>
          <a:bodyPr lIns="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Click to edit slide title</a:t>
            </a:r>
          </a:p>
        </p:txBody>
      </p:sp>
      <p:pic>
        <p:nvPicPr>
          <p:cNvPr id="26" name="Picture 25" descr="A picture containing logo&#10;&#10;Description automatically generated">
            <a:extLst>
              <a:ext uri="{FF2B5EF4-FFF2-40B4-BE49-F238E27FC236}">
                <a16:creationId xmlns:a16="http://schemas.microsoft.com/office/drawing/2014/main" id="{3424BC9D-2C8F-4C92-A1BA-C3F9674A78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0" y="187786"/>
            <a:ext cx="193301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AA42F-2B80-4743-B62E-FC8398C66314}" type="datetime4">
              <a:rPr lang="en-US" smtClean="0"/>
              <a:t>October 30, 2023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cap="all" baseline="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DD75C971-8446-4743-8FB4-473FC3147F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0" y="187786"/>
            <a:ext cx="193301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371600" y="2057400"/>
            <a:ext cx="4572000" cy="548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cap="all" baseline="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EDF0E5B-659C-499D-9DBB-640DD2DF0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0" y="187786"/>
            <a:ext cx="193301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FC18DE-A53F-644E-C85F-A1A3CA0995A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256" y="0"/>
            <a:ext cx="14620183" cy="822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cap="all" baseline="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0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7EF3527-A0F3-4A24-B033-8F5E712C1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9056" y="3333392"/>
            <a:ext cx="4572000" cy="1828800"/>
          </a:xfrm>
        </p:spPr>
        <p:txBody>
          <a:bodyPr/>
          <a:lstStyle/>
          <a:p>
            <a:r>
              <a:rPr lang="en-US" sz="4400" b="1" dirty="0">
                <a:solidFill>
                  <a:srgbClr val="3E8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 Influences on </a:t>
            </a:r>
            <a:br>
              <a:rPr lang="en-US" sz="4400" b="1" dirty="0">
                <a:solidFill>
                  <a:srgbClr val="3E85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rgbClr val="3E8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Nucleating Particles (INPs) in SAIL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4B8AFC5-2FC5-4D92-9664-5DB71AB8C6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9056" y="5309507"/>
            <a:ext cx="4937126" cy="1661993"/>
          </a:xfrm>
        </p:spPr>
        <p:txBody>
          <a:bodyPr wrap="square">
            <a:spAutoFit/>
          </a:bodyPr>
          <a:lstStyle/>
          <a:p>
            <a:pPr algn="l"/>
            <a:r>
              <a:rPr lang="en-US" sz="2400" dirty="0"/>
              <a:t>Paul DeMott, Russell Perkins, Sonia </a:t>
            </a:r>
            <a:r>
              <a:rPr lang="en-US" sz="2400" dirty="0" err="1"/>
              <a:t>Kreidenweis</a:t>
            </a:r>
            <a:r>
              <a:rPr lang="en-US" sz="2400" dirty="0"/>
              <a:t>, Thomas Hill, Allison Aiken, Swarup China, </a:t>
            </a:r>
            <a:r>
              <a:rPr lang="en-US" sz="2400" dirty="0" err="1"/>
              <a:t>Nurun</a:t>
            </a:r>
            <a:r>
              <a:rPr lang="en-US" sz="2400" dirty="0"/>
              <a:t> Nahar Lata, Jessie </a:t>
            </a:r>
            <a:r>
              <a:rPr lang="en-US" sz="2400" dirty="0" err="1"/>
              <a:t>Creamean</a:t>
            </a:r>
            <a:r>
              <a:rPr lang="en-US" sz="2400" dirty="0"/>
              <a:t> and Daniel Feldman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52B06-BE13-478F-ADBE-5A193AB14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2023 SAIL / SPLASH / SOS combined workshop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044579-2F6F-4701-9B25-916ABEBB2974}"/>
              </a:ext>
            </a:extLst>
          </p:cNvPr>
          <p:cNvCxnSpPr>
            <a:cxnSpLocks/>
          </p:cNvCxnSpPr>
          <p:nvPr/>
        </p:nvCxnSpPr>
        <p:spPr>
          <a:xfrm>
            <a:off x="457200" y="1213623"/>
            <a:ext cx="0" cy="5908394"/>
          </a:xfrm>
          <a:prstGeom prst="line">
            <a:avLst/>
          </a:prstGeom>
          <a:ln w="539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6BD0C5A8-5363-4ECF-979E-A99DD6078A3D}"/>
              </a:ext>
            </a:extLst>
          </p:cNvPr>
          <p:cNvSpPr/>
          <p:nvPr/>
        </p:nvSpPr>
        <p:spPr>
          <a:xfrm>
            <a:off x="193183" y="2147551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28A079-5A12-4824-8F7B-E3C76838F053}"/>
              </a:ext>
            </a:extLst>
          </p:cNvPr>
          <p:cNvSpPr/>
          <p:nvPr/>
        </p:nvSpPr>
        <p:spPr>
          <a:xfrm>
            <a:off x="193183" y="3318992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38C0085-52B1-4E8D-A6B4-F44B976B60AE}"/>
              </a:ext>
            </a:extLst>
          </p:cNvPr>
          <p:cNvSpPr/>
          <p:nvPr/>
        </p:nvSpPr>
        <p:spPr>
          <a:xfrm>
            <a:off x="193183" y="4490433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3FEE83E-DE4A-46B2-B5EF-C1C43A832C6C}"/>
              </a:ext>
            </a:extLst>
          </p:cNvPr>
          <p:cNvSpPr/>
          <p:nvPr/>
        </p:nvSpPr>
        <p:spPr>
          <a:xfrm>
            <a:off x="193183" y="5661874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3313F4-DBEE-4F37-B638-66E14527880F}"/>
              </a:ext>
            </a:extLst>
          </p:cNvPr>
          <p:cNvSpPr/>
          <p:nvPr/>
        </p:nvSpPr>
        <p:spPr>
          <a:xfrm>
            <a:off x="193183" y="6833314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B1F094C-4BA6-4E82-B39F-C6B206621C15}"/>
              </a:ext>
            </a:extLst>
          </p:cNvPr>
          <p:cNvSpPr/>
          <p:nvPr/>
        </p:nvSpPr>
        <p:spPr>
          <a:xfrm>
            <a:off x="193183" y="949606"/>
            <a:ext cx="528034" cy="5280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8CC3C2-3CDD-DE01-3CB2-FF48448C28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052" y="6639102"/>
            <a:ext cx="8244843" cy="1844141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DCEB7B5D-44BB-6A01-0281-EBBAD8110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741" y="521292"/>
            <a:ext cx="1644013" cy="457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2D3CD39-2A75-A6E7-A334-05B2D3D1B68A}"/>
              </a:ext>
            </a:extLst>
          </p:cNvPr>
          <p:cNvSpPr txBox="1"/>
          <p:nvPr/>
        </p:nvSpPr>
        <p:spPr>
          <a:xfrm>
            <a:off x="7559246" y="4790451"/>
            <a:ext cx="1388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INP filters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D8954A-FF56-BE28-6241-17C59483D675}"/>
              </a:ext>
            </a:extLst>
          </p:cNvPr>
          <p:cNvSpPr txBox="1"/>
          <p:nvPr/>
        </p:nvSpPr>
        <p:spPr>
          <a:xfrm>
            <a:off x="11859697" y="441930"/>
            <a:ext cx="1047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AOS inlet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F019F4-116A-B906-BF13-5F74132B1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351" y="1500551"/>
            <a:ext cx="1629282" cy="71923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5215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727" y="832636"/>
            <a:ext cx="10489096" cy="616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Results and Discussion: annual INP cycle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8274ED-0D8D-424E-A652-05D08B7D0C3A}"/>
              </a:ext>
            </a:extLst>
          </p:cNvPr>
          <p:cNvCxnSpPr>
            <a:cxnSpLocks/>
          </p:cNvCxnSpPr>
          <p:nvPr/>
        </p:nvCxnSpPr>
        <p:spPr>
          <a:xfrm>
            <a:off x="457200" y="1213623"/>
            <a:ext cx="0" cy="5908394"/>
          </a:xfrm>
          <a:prstGeom prst="line">
            <a:avLst/>
          </a:prstGeom>
          <a:ln w="539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0DCF138-24E5-4E8D-AB1C-FCDC0C78587E}"/>
              </a:ext>
            </a:extLst>
          </p:cNvPr>
          <p:cNvSpPr/>
          <p:nvPr/>
        </p:nvSpPr>
        <p:spPr>
          <a:xfrm>
            <a:off x="193183" y="2147551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091C53-3C44-45C4-A4DE-40357AE95F5E}"/>
              </a:ext>
            </a:extLst>
          </p:cNvPr>
          <p:cNvSpPr/>
          <p:nvPr/>
        </p:nvSpPr>
        <p:spPr>
          <a:xfrm>
            <a:off x="193183" y="3318992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C8A9C9C-3F26-4E62-AE73-DCC1EB252CB4}"/>
              </a:ext>
            </a:extLst>
          </p:cNvPr>
          <p:cNvSpPr/>
          <p:nvPr/>
        </p:nvSpPr>
        <p:spPr>
          <a:xfrm>
            <a:off x="193183" y="4490433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A85022A-E690-4ECB-BC79-4229F2ACCE72}"/>
              </a:ext>
            </a:extLst>
          </p:cNvPr>
          <p:cNvSpPr/>
          <p:nvPr/>
        </p:nvSpPr>
        <p:spPr>
          <a:xfrm>
            <a:off x="193183" y="5661874"/>
            <a:ext cx="528034" cy="5280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F202F27-871A-4DAD-9DEE-1F56E7E2D426}"/>
              </a:ext>
            </a:extLst>
          </p:cNvPr>
          <p:cNvSpPr/>
          <p:nvPr/>
        </p:nvSpPr>
        <p:spPr>
          <a:xfrm>
            <a:off x="193183" y="6833314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783DADA-DE7A-4B45-B23D-764A2C701A65}"/>
              </a:ext>
            </a:extLst>
          </p:cNvPr>
          <p:cNvSpPr/>
          <p:nvPr/>
        </p:nvSpPr>
        <p:spPr>
          <a:xfrm>
            <a:off x="193183" y="949606"/>
            <a:ext cx="528034" cy="52803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1</a:t>
            </a:r>
          </a:p>
        </p:txBody>
      </p:sp>
      <p:pic>
        <p:nvPicPr>
          <p:cNvPr id="2" name="Content Placeholder 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322317E-CE20-AE92-D641-0D359485609E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1192884" y="1574615"/>
            <a:ext cx="8275133" cy="6275772"/>
          </a:xfrm>
          <a:prstGeom prst="rect">
            <a:avLst/>
          </a:prstGeom>
        </p:spPr>
      </p:pic>
      <p:pic>
        <p:nvPicPr>
          <p:cNvPr id="22" name="Picture 21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FCADF3C-13EB-6804-7E50-BC74DF3A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8782" y="309491"/>
            <a:ext cx="2301618" cy="64008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BACF5AB-5D9F-6F89-F9DD-CA0E8A555DEF}"/>
              </a:ext>
            </a:extLst>
          </p:cNvPr>
          <p:cNvSpPr/>
          <p:nvPr/>
        </p:nvSpPr>
        <p:spPr>
          <a:xfrm>
            <a:off x="8168899" y="4423136"/>
            <a:ext cx="1928552" cy="375633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solidFill>
              <a:schemeClr val="accent6">
                <a:alpha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7836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7F5C86-49B4-8A51-97E0-70B37E7FE346}"/>
              </a:ext>
            </a:extLst>
          </p:cNvPr>
          <p:cNvSpPr txBox="1"/>
          <p:nvPr/>
        </p:nvSpPr>
        <p:spPr>
          <a:xfrm>
            <a:off x="8168899" y="4942851"/>
            <a:ext cx="192855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INPs active at </a:t>
            </a:r>
          </a:p>
          <a:p>
            <a:r>
              <a:rPr lang="en-US" dirty="0">
                <a:solidFill>
                  <a:schemeClr val="accent6"/>
                </a:solidFill>
              </a:rPr>
              <a:t>-15°C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0F8A51-BC22-923D-F79D-61CC8C1D0395}"/>
              </a:ext>
            </a:extLst>
          </p:cNvPr>
          <p:cNvSpPr txBox="1"/>
          <p:nvPr/>
        </p:nvSpPr>
        <p:spPr>
          <a:xfrm>
            <a:off x="10370756" y="2028535"/>
            <a:ext cx="3946135" cy="508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 dirty="0"/>
              <a:t>Diverse annual cycle present in processed AOS data from 2021-2022.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Apparent active biological INPs present in warm season (Spring to Fall) 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but biological INPs are mostly absent in Winter.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Greater than 1 order of magnitude variability in INPs at any temperature over the year.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68F128-3A39-625E-FED9-158C9D415F54}"/>
              </a:ext>
            </a:extLst>
          </p:cNvPr>
          <p:cNvSpPr txBox="1">
            <a:spLocks/>
          </p:cNvSpPr>
          <p:nvPr/>
        </p:nvSpPr>
        <p:spPr>
          <a:xfrm>
            <a:off x="1081646" y="7773805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1097280" rtl="0" eaLnBrk="1" latinLnBrk="0" hangingPunct="1">
              <a:defRPr lang="en-US" sz="1400" b="1" kern="1200" cap="all" baseline="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2023 S3 </a:t>
            </a:r>
            <a:r>
              <a:rPr lang="en-US" cap="none" dirty="0"/>
              <a:t>Combined Workshop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FF04EB-9503-EEDA-1996-76013006F56B}"/>
              </a:ext>
            </a:extLst>
          </p:cNvPr>
          <p:cNvSpPr/>
          <p:nvPr/>
        </p:nvSpPr>
        <p:spPr>
          <a:xfrm>
            <a:off x="3581400" y="3784600"/>
            <a:ext cx="1384300" cy="13208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795355-8173-65BF-D2FF-6B525AD0CA00}"/>
              </a:ext>
            </a:extLst>
          </p:cNvPr>
          <p:cNvSpPr txBox="1"/>
          <p:nvPr/>
        </p:nvSpPr>
        <p:spPr>
          <a:xfrm>
            <a:off x="4406900" y="5168900"/>
            <a:ext cx="2260600" cy="1421928"/>
          </a:xfrm>
          <a:prstGeom prst="rect">
            <a:avLst/>
          </a:prstGeom>
          <a:solidFill>
            <a:srgbClr val="F2F2F2">
              <a:alpha val="66275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12/13 case: </a:t>
            </a:r>
            <a:br>
              <a:rPr lang="en-US" b="1" dirty="0"/>
            </a:br>
            <a:r>
              <a:rPr lang="en-US" b="1" dirty="0"/>
              <a:t>high “bio” in December?</a:t>
            </a:r>
          </a:p>
          <a:p>
            <a:r>
              <a:rPr lang="en-US" b="1" dirty="0">
                <a:solidFill>
                  <a:schemeClr val="accent1"/>
                </a:solidFill>
              </a:rPr>
              <a:t>Cloud seeding?</a:t>
            </a:r>
          </a:p>
        </p:txBody>
      </p:sp>
    </p:spTree>
    <p:extLst>
      <p:ext uri="{BB962C8B-B14F-4D97-AF65-F5344CB8AC3E}">
        <p14:creationId xmlns:p14="http://schemas.microsoft.com/office/powerpoint/2010/main" val="1403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EA3B5E-9FDD-4263-3DB3-809052CC4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7C7A5E-1F0D-7671-F4E0-B2FA5284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423" y="605584"/>
            <a:ext cx="10489096" cy="616963"/>
          </a:xfrm>
        </p:spPr>
        <p:txBody>
          <a:bodyPr/>
          <a:lstStyle/>
          <a:p>
            <a:r>
              <a:rPr lang="en-US" dirty="0"/>
              <a:t>Will the local influences of cloud seeding and snowmaking be detectable? Challenging.</a:t>
            </a:r>
          </a:p>
        </p:txBody>
      </p:sp>
      <p:pic>
        <p:nvPicPr>
          <p:cNvPr id="9" name="Content Placeholder 8" descr="A close-up of a graph&#10;&#10;Description automatically generated">
            <a:extLst>
              <a:ext uri="{FF2B5EF4-FFF2-40B4-BE49-F238E27FC236}">
                <a16:creationId xmlns:a16="http://schemas.microsoft.com/office/drawing/2014/main" id="{DDB3CD8D-1133-1384-456D-FE5E416748AA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1635698" y="1330211"/>
            <a:ext cx="8089329" cy="28668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1EFF36-6D53-2E4F-37D8-8090B6A4A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712" y="4114800"/>
            <a:ext cx="6095138" cy="3649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0A98E2-6D9B-0A51-42F1-3F5482900154}"/>
              </a:ext>
            </a:extLst>
          </p:cNvPr>
          <p:cNvSpPr txBox="1"/>
          <p:nvPr/>
        </p:nvSpPr>
        <p:spPr>
          <a:xfrm>
            <a:off x="9947564" y="1330211"/>
            <a:ext cx="4499955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 for winter periods with unexpected INP spectral signatures. This one could be explained by a regional dust incursion, or snowmaking adding bio-INPs via </a:t>
            </a:r>
            <a:r>
              <a:rPr lang="en-US" dirty="0" err="1"/>
              <a:t>Snomax</a:t>
            </a:r>
            <a:r>
              <a:rPr lang="en-US" dirty="0"/>
              <a:t> used in snowmaking machine water. The spectra also looks like that expected from the regional cloud seeding network, but </a:t>
            </a:r>
            <a:r>
              <a:rPr lang="en-US" b="1" dirty="0"/>
              <a:t>seeding</a:t>
            </a:r>
            <a:r>
              <a:rPr lang="en-US" dirty="0"/>
              <a:t> </a:t>
            </a:r>
            <a:r>
              <a:rPr lang="en-US" b="1" dirty="0"/>
              <a:t>generators were not operating on this day</a:t>
            </a:r>
            <a:r>
              <a:rPr lang="en-US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2A0A84-5D4A-9FD4-7E4F-F62982E65602}"/>
              </a:ext>
            </a:extLst>
          </p:cNvPr>
          <p:cNvSpPr txBox="1"/>
          <p:nvPr/>
        </p:nvSpPr>
        <p:spPr>
          <a:xfrm>
            <a:off x="7994073" y="6090395"/>
            <a:ext cx="6636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Conundrum: Would snowmaking have commenced at 4 pm and ended by 8pm? Dust in STAC analysis suggests this was a short transport event, although 1 biological particle in 1000 overall particles analyzed could still explain 1 per liter INPs acting like </a:t>
            </a:r>
            <a:r>
              <a:rPr lang="en-US" dirty="0" err="1"/>
              <a:t>Snomax</a:t>
            </a:r>
            <a:r>
              <a:rPr lang="en-US" dirty="0"/>
              <a:t>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3CA947-8AE2-2CC5-FCDB-C9A2F6D4F30C}"/>
              </a:ext>
            </a:extLst>
          </p:cNvPr>
          <p:cNvCxnSpPr>
            <a:cxnSpLocks/>
          </p:cNvCxnSpPr>
          <p:nvPr/>
        </p:nvCxnSpPr>
        <p:spPr>
          <a:xfrm flipH="1">
            <a:off x="4114800" y="6348524"/>
            <a:ext cx="3879273" cy="310837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895C1F-7741-C839-4ADB-F8D14B4B804F}"/>
              </a:ext>
            </a:extLst>
          </p:cNvPr>
          <p:cNvCxnSpPr>
            <a:cxnSpLocks/>
          </p:cNvCxnSpPr>
          <p:nvPr/>
        </p:nvCxnSpPr>
        <p:spPr>
          <a:xfrm flipH="1" flipV="1">
            <a:off x="3616036" y="3608894"/>
            <a:ext cx="4378037" cy="2731813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7237695-7C24-8E69-68E7-69759CEB70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</p:spPr>
        <p:txBody>
          <a:bodyPr/>
          <a:lstStyle/>
          <a:p>
            <a:r>
              <a:rPr lang="en-US" dirty="0"/>
              <a:t>2023 S3 </a:t>
            </a:r>
            <a:r>
              <a:rPr lang="en-US" cap="none" dirty="0"/>
              <a:t>Combined Workshop</a:t>
            </a:r>
          </a:p>
        </p:txBody>
      </p:sp>
    </p:spTree>
    <p:extLst>
      <p:ext uri="{BB962C8B-B14F-4D97-AF65-F5344CB8AC3E}">
        <p14:creationId xmlns:p14="http://schemas.microsoft.com/office/powerpoint/2010/main" val="133815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6D951E-515E-A846-B8DB-5FB7FD86B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Acknowledgements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15117-9CB7-2E4F-A1C8-12C7C3A2F72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1665327"/>
            <a:ext cx="12801600" cy="4810475"/>
          </a:xfrm>
        </p:spPr>
        <p:txBody>
          <a:bodyPr/>
          <a:lstStyle/>
          <a:p>
            <a:r>
              <a:rPr lang="en-US" i="1" dirty="0">
                <a:solidFill>
                  <a:srgbClr val="141414"/>
                </a:solidFill>
                <a:effectLst/>
                <a:latin typeface="Helvetica" pitchFamily="2" charset="0"/>
              </a:rPr>
              <a:t>This research was supported by the U.S. Department of Energy’s Atmospheric System Research, an Office of Science Biological and</a:t>
            </a:r>
            <a:r>
              <a:rPr lang="en-US" dirty="0">
                <a:solidFill>
                  <a:srgbClr val="141414"/>
                </a:solidFill>
                <a:latin typeface="Helvetica" pitchFamily="2" charset="0"/>
              </a:rPr>
              <a:t> </a:t>
            </a:r>
            <a:r>
              <a:rPr lang="en-US" i="1" dirty="0">
                <a:solidFill>
                  <a:srgbClr val="141414"/>
                </a:solidFill>
                <a:effectLst/>
                <a:latin typeface="Helvetica" pitchFamily="2" charset="0"/>
              </a:rPr>
              <a:t>Environmental Research program (BER), under </a:t>
            </a:r>
            <a:r>
              <a:rPr lang="en-US" b="1" i="1" dirty="0">
                <a:solidFill>
                  <a:srgbClr val="141414"/>
                </a:solidFill>
                <a:effectLst/>
                <a:latin typeface="Helvetica" pitchFamily="2" charset="0"/>
              </a:rPr>
              <a:t>DE-SC0021116</a:t>
            </a:r>
            <a:r>
              <a:rPr lang="en-US" i="1" dirty="0">
                <a:solidFill>
                  <a:srgbClr val="C10000"/>
                </a:solidFill>
                <a:effectLst/>
                <a:latin typeface="Helvetica" pitchFamily="2" charset="0"/>
              </a:rPr>
              <a:t>. </a:t>
            </a:r>
          </a:p>
          <a:p>
            <a:r>
              <a:rPr lang="en-US" i="1" dirty="0">
                <a:solidFill>
                  <a:srgbClr val="141414"/>
                </a:solidFill>
                <a:effectLst/>
                <a:latin typeface="Helvetica" pitchFamily="2" charset="0"/>
              </a:rPr>
              <a:t>Data were obtained from the </a:t>
            </a:r>
            <a:r>
              <a:rPr lang="en-US" b="1" i="1" dirty="0">
                <a:solidFill>
                  <a:srgbClr val="141414"/>
                </a:solidFill>
                <a:effectLst/>
                <a:latin typeface="Helvetica" pitchFamily="2" charset="0"/>
              </a:rPr>
              <a:t>Atmospheric Radiation Measurement</a:t>
            </a:r>
            <a:r>
              <a:rPr lang="en-US" b="1" dirty="0">
                <a:solidFill>
                  <a:srgbClr val="141414"/>
                </a:solidFill>
                <a:latin typeface="Helvetica" pitchFamily="2" charset="0"/>
              </a:rPr>
              <a:t> </a:t>
            </a:r>
            <a:r>
              <a:rPr lang="en-US" b="1" i="1" dirty="0">
                <a:solidFill>
                  <a:srgbClr val="141414"/>
                </a:solidFill>
                <a:effectLst/>
                <a:latin typeface="Helvetica" pitchFamily="2" charset="0"/>
              </a:rPr>
              <a:t>(ARM) User Facility</a:t>
            </a:r>
            <a:r>
              <a:rPr lang="en-US" i="1" dirty="0">
                <a:solidFill>
                  <a:srgbClr val="141414"/>
                </a:solidFill>
                <a:effectLst/>
                <a:latin typeface="Helvetica" pitchFamily="2" charset="0"/>
              </a:rPr>
              <a:t>, a U.S. Department of Energy (DOE) Office of Science user facility managed by BER. </a:t>
            </a:r>
          </a:p>
          <a:p>
            <a:r>
              <a:rPr lang="en-US" i="1" dirty="0">
                <a:solidFill>
                  <a:srgbClr val="141414"/>
                </a:solidFill>
                <a:latin typeface="Helvetica" pitchFamily="2" charset="0"/>
              </a:rPr>
              <a:t>W</a:t>
            </a:r>
            <a:r>
              <a:rPr lang="en-US" i="1" dirty="0">
                <a:solidFill>
                  <a:srgbClr val="141414"/>
                </a:solidFill>
                <a:effectLst/>
                <a:latin typeface="Helvetica" pitchFamily="2" charset="0"/>
              </a:rPr>
              <a:t>e also acknowledge</a:t>
            </a:r>
            <a:r>
              <a:rPr lang="en-US" dirty="0">
                <a:solidFill>
                  <a:srgbClr val="141414"/>
                </a:solidFill>
                <a:latin typeface="Helvetica" pitchFamily="2" charset="0"/>
              </a:rPr>
              <a:t> </a:t>
            </a:r>
            <a:r>
              <a:rPr lang="en-US" i="1" dirty="0">
                <a:solidFill>
                  <a:srgbClr val="141414"/>
                </a:solidFill>
                <a:effectLst/>
                <a:latin typeface="Helvetica" pitchFamily="2" charset="0"/>
              </a:rPr>
              <a:t>support from the </a:t>
            </a:r>
            <a:r>
              <a:rPr lang="en-US" b="1" i="1" dirty="0">
                <a:solidFill>
                  <a:srgbClr val="141414"/>
                </a:solidFill>
                <a:effectLst/>
                <a:latin typeface="Helvetica" pitchFamily="2" charset="0"/>
              </a:rPr>
              <a:t>Environmental Molecular Sciences Laboratory User Facility LSR grant 60299 </a:t>
            </a:r>
            <a:r>
              <a:rPr lang="en-US" i="1" dirty="0">
                <a:solidFill>
                  <a:srgbClr val="141414"/>
                </a:solidFill>
                <a:effectLst/>
                <a:latin typeface="Helvetica" pitchFamily="2" charset="0"/>
              </a:rPr>
              <a:t>and </a:t>
            </a:r>
            <a:r>
              <a:rPr lang="en-US" b="1" i="1" dirty="0">
                <a:solidFill>
                  <a:srgbClr val="141414"/>
                </a:solidFill>
                <a:effectLst/>
                <a:latin typeface="Helvetica" pitchFamily="2" charset="0"/>
              </a:rPr>
              <a:t>FICUS grant 60379.</a:t>
            </a:r>
            <a:endParaRPr lang="en-US" b="1" dirty="0">
              <a:solidFill>
                <a:srgbClr val="141414"/>
              </a:solidFill>
              <a:effectLst/>
              <a:latin typeface="Helvetica" pitchFamily="2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BA378D-D495-4795-897F-B64F61E35FA6}"/>
              </a:ext>
            </a:extLst>
          </p:cNvPr>
          <p:cNvCxnSpPr>
            <a:cxnSpLocks/>
          </p:cNvCxnSpPr>
          <p:nvPr/>
        </p:nvCxnSpPr>
        <p:spPr>
          <a:xfrm>
            <a:off x="457200" y="1213623"/>
            <a:ext cx="0" cy="5908394"/>
          </a:xfrm>
          <a:prstGeom prst="line">
            <a:avLst/>
          </a:prstGeom>
          <a:ln w="539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EF50730-8076-4A59-A723-2A195C45F5C2}"/>
              </a:ext>
            </a:extLst>
          </p:cNvPr>
          <p:cNvSpPr/>
          <p:nvPr/>
        </p:nvSpPr>
        <p:spPr>
          <a:xfrm>
            <a:off x="193183" y="2147551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0623BDD-DCC9-49C3-814E-6B8C22ECCB64}"/>
              </a:ext>
            </a:extLst>
          </p:cNvPr>
          <p:cNvSpPr/>
          <p:nvPr/>
        </p:nvSpPr>
        <p:spPr>
          <a:xfrm>
            <a:off x="193183" y="3318992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03DB1A7-098B-4BDF-A49E-A7B3CF7D3DBB}"/>
              </a:ext>
            </a:extLst>
          </p:cNvPr>
          <p:cNvSpPr/>
          <p:nvPr/>
        </p:nvSpPr>
        <p:spPr>
          <a:xfrm>
            <a:off x="193183" y="4490433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E14FB6D-1CDB-4CA9-81F8-DF22BC46CA46}"/>
              </a:ext>
            </a:extLst>
          </p:cNvPr>
          <p:cNvSpPr/>
          <p:nvPr/>
        </p:nvSpPr>
        <p:spPr>
          <a:xfrm>
            <a:off x="193183" y="5661874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74E87A-4EA5-4F03-8475-7AB0B5BCA269}"/>
              </a:ext>
            </a:extLst>
          </p:cNvPr>
          <p:cNvSpPr/>
          <p:nvPr/>
        </p:nvSpPr>
        <p:spPr>
          <a:xfrm>
            <a:off x="193183" y="6833314"/>
            <a:ext cx="528034" cy="5280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92C8DA-B589-4E0D-9F20-12C5D77C253A}"/>
              </a:ext>
            </a:extLst>
          </p:cNvPr>
          <p:cNvSpPr/>
          <p:nvPr/>
        </p:nvSpPr>
        <p:spPr>
          <a:xfrm>
            <a:off x="193183" y="949606"/>
            <a:ext cx="528034" cy="52803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1</a:t>
            </a:r>
          </a:p>
        </p:txBody>
      </p:sp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A439E545-59CE-40C0-87FA-B5901C048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028" y="5493482"/>
            <a:ext cx="3707860" cy="1753978"/>
          </a:xfrm>
          <a:prstGeom prst="rect">
            <a:avLst/>
          </a:prstGeom>
        </p:spPr>
      </p:pic>
      <p:pic>
        <p:nvPicPr>
          <p:cNvPr id="20" name="Picture 19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FE9498B0-0E8E-4D0B-B621-104B3DFD8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271" y="5649210"/>
            <a:ext cx="3966990" cy="11032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4B87AE-F585-42CF-99B6-E2677FE4C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639" y="6887158"/>
            <a:ext cx="2949852" cy="817889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06E5BCE-D3D3-AA15-614E-33C7B6FAFF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</p:spPr>
        <p:txBody>
          <a:bodyPr/>
          <a:lstStyle/>
          <a:p>
            <a:r>
              <a:rPr lang="en-US" dirty="0"/>
              <a:t>2023 S3 </a:t>
            </a:r>
            <a:r>
              <a:rPr lang="en-US" cap="none" dirty="0"/>
              <a:t>Combined Workshop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ABFAD0-AEEE-874E-58D2-24D6A35D8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8394" y="5565247"/>
            <a:ext cx="3238757" cy="142972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0663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557" y="1053191"/>
            <a:ext cx="10489096" cy="616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Introduction, Background, and Motivation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BCC4A-09A3-46FA-94B8-812D5A6C188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443436" y="1920239"/>
            <a:ext cx="12847329" cy="577378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</a:rPr>
              <a:t>Ice nucleating particles (INPs) </a:t>
            </a:r>
            <a:r>
              <a:rPr lang="en-US" dirty="0">
                <a:effectLst/>
                <a:latin typeface="+mn-lt"/>
                <a:ea typeface="Calibri" panose="020F0502020204030204" pitchFamily="34" charset="0"/>
              </a:rPr>
              <a:t>play a critical role in water resources in mountainous regions, through their influence on precipitation formation</a:t>
            </a:r>
          </a:p>
          <a:p>
            <a:r>
              <a:rPr lang="en-US" dirty="0">
                <a:latin typeface="+mn-lt"/>
                <a:ea typeface="Calibri" panose="020F0502020204030204" pitchFamily="34" charset="0"/>
              </a:rPr>
              <a:t>Wintertime cloud seeding activities, and natural events such as wildfires and dust transport, may perturb ‘background” aerosol and INP concentrations</a:t>
            </a:r>
          </a:p>
          <a:p>
            <a:pPr lvl="1"/>
            <a:r>
              <a:rPr lang="en-US" dirty="0">
                <a:latin typeface="+mn-lt"/>
                <a:ea typeface="Calibri" panose="020F0502020204030204" pitchFamily="34" charset="0"/>
              </a:rPr>
              <a:t>Can these impacts be discerned?</a:t>
            </a:r>
          </a:p>
          <a:p>
            <a:pPr lvl="1"/>
            <a:r>
              <a:rPr lang="en-US" dirty="0">
                <a:latin typeface="+mn-lt"/>
                <a:ea typeface="Calibri" panose="020F0502020204030204" pitchFamily="34" charset="0"/>
              </a:rPr>
              <a:t>What is their effect on observed INP concentrations and characteristics? </a:t>
            </a:r>
          </a:p>
          <a:p>
            <a:r>
              <a:rPr lang="en-US" dirty="0">
                <a:latin typeface="+mn-lt"/>
                <a:ea typeface="Calibri" panose="020F0502020204030204" pitchFamily="34" charset="0"/>
              </a:rPr>
              <a:t>The ARM Surface Atmosphere Integrated Field Laboratory (SAIL) campaign obtained unprecedented </a:t>
            </a:r>
            <a:r>
              <a:rPr lang="en-US" dirty="0">
                <a:effectLst/>
                <a:latin typeface="+mn-lt"/>
                <a:ea typeface="Calibri" panose="020F0502020204030204" pitchFamily="34" charset="0"/>
              </a:rPr>
              <a:t>measurements of ice nucleating particles (INPs)</a:t>
            </a:r>
          </a:p>
          <a:p>
            <a:pPr lvl="1"/>
            <a:r>
              <a:rPr lang="en-US" dirty="0">
                <a:effectLst/>
                <a:latin typeface="+mn-lt"/>
                <a:ea typeface="Calibri" panose="020F0502020204030204" pitchFamily="34" charset="0"/>
              </a:rPr>
              <a:t>an entire seasonal cycle (plus)</a:t>
            </a:r>
          </a:p>
          <a:p>
            <a:pPr lvl="1"/>
            <a:r>
              <a:rPr lang="en-US" dirty="0">
                <a:effectLst/>
                <a:latin typeface="+mn-lt"/>
                <a:ea typeface="Calibri" panose="020F0502020204030204" pitchFamily="34" charset="0"/>
              </a:rPr>
              <a:t>spatial distributions via observations that were ground based, at different terrain elevations, and in the vertical via tethered balloon deployments</a:t>
            </a:r>
          </a:p>
          <a:p>
            <a:r>
              <a:rPr lang="en-US" dirty="0">
                <a:latin typeface="+mn-lt"/>
                <a:ea typeface="Calibri" panose="020F0502020204030204" pitchFamily="34" charset="0"/>
              </a:rPr>
              <a:t>Synthesis of aerosol and environmental data can help define influences on cloud microphysical development in this region (links to climate and hydrology)</a:t>
            </a:r>
            <a:endParaRPr lang="en-US" dirty="0">
              <a:effectLst/>
              <a:latin typeface="+mn-lt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D9446-270F-45B9-B669-A596A00B1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2023 S3 </a:t>
            </a:r>
            <a:r>
              <a:rPr lang="en-US" cap="none" dirty="0"/>
              <a:t>Combined Workshop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7EA1CA-199E-4257-9C0E-EC1105921F2E}"/>
              </a:ext>
            </a:extLst>
          </p:cNvPr>
          <p:cNvCxnSpPr>
            <a:cxnSpLocks/>
          </p:cNvCxnSpPr>
          <p:nvPr/>
        </p:nvCxnSpPr>
        <p:spPr>
          <a:xfrm>
            <a:off x="457200" y="1213623"/>
            <a:ext cx="0" cy="5908394"/>
          </a:xfrm>
          <a:prstGeom prst="line">
            <a:avLst/>
          </a:prstGeom>
          <a:ln w="539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0C4E814-D61F-4B25-AE60-25AD84A56F2E}"/>
              </a:ext>
            </a:extLst>
          </p:cNvPr>
          <p:cNvSpPr/>
          <p:nvPr/>
        </p:nvSpPr>
        <p:spPr>
          <a:xfrm>
            <a:off x="193183" y="2147551"/>
            <a:ext cx="528034" cy="5280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C64270-86E4-4BDD-BEBF-9352D1A89432}"/>
              </a:ext>
            </a:extLst>
          </p:cNvPr>
          <p:cNvSpPr/>
          <p:nvPr/>
        </p:nvSpPr>
        <p:spPr>
          <a:xfrm>
            <a:off x="193183" y="3318992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6720C4-A856-4748-A343-49A4CEB24D42}"/>
              </a:ext>
            </a:extLst>
          </p:cNvPr>
          <p:cNvSpPr/>
          <p:nvPr/>
        </p:nvSpPr>
        <p:spPr>
          <a:xfrm>
            <a:off x="193183" y="4490433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38ABAB4-0D1E-453C-B780-C477CEBF48FD}"/>
              </a:ext>
            </a:extLst>
          </p:cNvPr>
          <p:cNvSpPr/>
          <p:nvPr/>
        </p:nvSpPr>
        <p:spPr>
          <a:xfrm>
            <a:off x="193183" y="5661874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1A3E8E-CD46-4829-970D-1AD369756C99}"/>
              </a:ext>
            </a:extLst>
          </p:cNvPr>
          <p:cNvSpPr/>
          <p:nvPr/>
        </p:nvSpPr>
        <p:spPr>
          <a:xfrm>
            <a:off x="193183" y="6833314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02AFB95-613D-4A6F-BB3B-D50F0AAA647B}"/>
              </a:ext>
            </a:extLst>
          </p:cNvPr>
          <p:cNvSpPr/>
          <p:nvPr/>
        </p:nvSpPr>
        <p:spPr>
          <a:xfrm>
            <a:off x="193183" y="949606"/>
            <a:ext cx="528034" cy="52803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1</a:t>
            </a:r>
          </a:p>
        </p:txBody>
      </p:sp>
      <p:pic>
        <p:nvPicPr>
          <p:cNvPr id="6" name="Picture 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3365BB87-EBC1-9D24-96E4-426450643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782" y="206761"/>
            <a:ext cx="2301618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0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068" y="1223008"/>
            <a:ext cx="10698480" cy="616963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Goal: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Develop seasonal, three-dimensional view of INP distributions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D9446-270F-45B9-B669-A596A00B1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2023 S3 </a:t>
            </a:r>
            <a:r>
              <a:rPr lang="en-US" cap="none" dirty="0"/>
              <a:t>Combined Workshop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7EA1CA-199E-4257-9C0E-EC1105921F2E}"/>
              </a:ext>
            </a:extLst>
          </p:cNvPr>
          <p:cNvCxnSpPr>
            <a:cxnSpLocks/>
          </p:cNvCxnSpPr>
          <p:nvPr/>
        </p:nvCxnSpPr>
        <p:spPr>
          <a:xfrm>
            <a:off x="457200" y="1213623"/>
            <a:ext cx="0" cy="5908394"/>
          </a:xfrm>
          <a:prstGeom prst="line">
            <a:avLst/>
          </a:prstGeom>
          <a:ln w="539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0C4E814-D61F-4B25-AE60-25AD84A56F2E}"/>
              </a:ext>
            </a:extLst>
          </p:cNvPr>
          <p:cNvSpPr/>
          <p:nvPr/>
        </p:nvSpPr>
        <p:spPr>
          <a:xfrm>
            <a:off x="193183" y="2147551"/>
            <a:ext cx="528034" cy="5280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C64270-86E4-4BDD-BEBF-9352D1A89432}"/>
              </a:ext>
            </a:extLst>
          </p:cNvPr>
          <p:cNvSpPr/>
          <p:nvPr/>
        </p:nvSpPr>
        <p:spPr>
          <a:xfrm>
            <a:off x="193183" y="3318992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6720C4-A856-4748-A343-49A4CEB24D42}"/>
              </a:ext>
            </a:extLst>
          </p:cNvPr>
          <p:cNvSpPr/>
          <p:nvPr/>
        </p:nvSpPr>
        <p:spPr>
          <a:xfrm>
            <a:off x="193183" y="4490433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38ABAB4-0D1E-453C-B780-C477CEBF48FD}"/>
              </a:ext>
            </a:extLst>
          </p:cNvPr>
          <p:cNvSpPr/>
          <p:nvPr/>
        </p:nvSpPr>
        <p:spPr>
          <a:xfrm>
            <a:off x="193183" y="5661874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1A3E8E-CD46-4829-970D-1AD369756C99}"/>
              </a:ext>
            </a:extLst>
          </p:cNvPr>
          <p:cNvSpPr/>
          <p:nvPr/>
        </p:nvSpPr>
        <p:spPr>
          <a:xfrm>
            <a:off x="193183" y="6833314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02AFB95-613D-4A6F-BB3B-D50F0AAA647B}"/>
              </a:ext>
            </a:extLst>
          </p:cNvPr>
          <p:cNvSpPr/>
          <p:nvPr/>
        </p:nvSpPr>
        <p:spPr>
          <a:xfrm>
            <a:off x="193183" y="949606"/>
            <a:ext cx="528034" cy="52803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1</a:t>
            </a:r>
          </a:p>
        </p:txBody>
      </p:sp>
      <p:pic>
        <p:nvPicPr>
          <p:cNvPr id="6" name="Picture 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3365BB87-EBC1-9D24-96E4-426450643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782" y="206761"/>
            <a:ext cx="2301618" cy="640080"/>
          </a:xfrm>
          <a:prstGeom prst="rect">
            <a:avLst/>
          </a:prstGeom>
        </p:spPr>
      </p:pic>
      <p:pic>
        <p:nvPicPr>
          <p:cNvPr id="2050" name="Picture 2" descr="ARM Mobile Facility site at Gothic Townsite, Colorado">
            <a:extLst>
              <a:ext uri="{FF2B5EF4-FFF2-40B4-BE49-F238E27FC236}">
                <a16:creationId xmlns:a16="http://schemas.microsoft.com/office/drawing/2014/main" id="{54E2BC7C-985B-5092-B9AD-B39C35CAA4D3}"/>
              </a:ext>
            </a:extLst>
          </p:cNvPr>
          <p:cNvPicPr>
            <a:picLocks noGrp="1" noChangeAspect="1" noChangeArrowheads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36" y="1933345"/>
            <a:ext cx="9607596" cy="56896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840FAFC-4A3F-DE69-E45B-D25FD40CE77B}"/>
              </a:ext>
            </a:extLst>
          </p:cNvPr>
          <p:cNvSpPr/>
          <p:nvPr/>
        </p:nvSpPr>
        <p:spPr>
          <a:xfrm>
            <a:off x="10267406" y="3918858"/>
            <a:ext cx="574766" cy="54864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0C06BB-AE8E-1B5D-5C78-C0DEDB399FED}"/>
              </a:ext>
            </a:extLst>
          </p:cNvPr>
          <p:cNvSpPr/>
          <p:nvPr/>
        </p:nvSpPr>
        <p:spPr>
          <a:xfrm>
            <a:off x="9993085" y="5355771"/>
            <a:ext cx="156755" cy="1959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D7D9B2-0477-8A5B-7B7D-F78A183B2C52}"/>
              </a:ext>
            </a:extLst>
          </p:cNvPr>
          <p:cNvSpPr/>
          <p:nvPr/>
        </p:nvSpPr>
        <p:spPr>
          <a:xfrm>
            <a:off x="9675223" y="5860868"/>
            <a:ext cx="156755" cy="1959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8C318E-8DBB-EF12-026C-3A9669633843}"/>
              </a:ext>
            </a:extLst>
          </p:cNvPr>
          <p:cNvSpPr/>
          <p:nvPr/>
        </p:nvSpPr>
        <p:spPr>
          <a:xfrm>
            <a:off x="9814560" y="5621382"/>
            <a:ext cx="156755" cy="1959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ADD97D-94E9-F89D-C114-9D63A4F03B3C}"/>
              </a:ext>
            </a:extLst>
          </p:cNvPr>
          <p:cNvSpPr/>
          <p:nvPr/>
        </p:nvSpPr>
        <p:spPr>
          <a:xfrm>
            <a:off x="7297777" y="3849185"/>
            <a:ext cx="156755" cy="1959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A0D9CC-F7EA-D8CE-15E4-B6EA72A392F8}"/>
              </a:ext>
            </a:extLst>
          </p:cNvPr>
          <p:cNvSpPr/>
          <p:nvPr/>
        </p:nvSpPr>
        <p:spPr>
          <a:xfrm>
            <a:off x="7933505" y="4249782"/>
            <a:ext cx="156755" cy="1959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375D30-860A-079C-554B-F6BA79FF864F}"/>
              </a:ext>
            </a:extLst>
          </p:cNvPr>
          <p:cNvSpPr/>
          <p:nvPr/>
        </p:nvSpPr>
        <p:spPr>
          <a:xfrm>
            <a:off x="5817319" y="4524104"/>
            <a:ext cx="156755" cy="1959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3001E5-C0E8-F249-ABA5-6061780C7D3E}"/>
              </a:ext>
            </a:extLst>
          </p:cNvPr>
          <p:cNvSpPr/>
          <p:nvPr/>
        </p:nvSpPr>
        <p:spPr>
          <a:xfrm>
            <a:off x="4902916" y="5373186"/>
            <a:ext cx="156755" cy="1959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3DBB86-D8CE-4905-32CC-42C31A8E1F22}"/>
              </a:ext>
            </a:extLst>
          </p:cNvPr>
          <p:cNvSpPr txBox="1"/>
          <p:nvPr/>
        </p:nvSpPr>
        <p:spPr>
          <a:xfrm>
            <a:off x="5133703" y="4781006"/>
            <a:ext cx="222068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SAIL-NET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71FE1637-75C5-E19A-A611-0A7873417022}"/>
              </a:ext>
            </a:extLst>
          </p:cNvPr>
          <p:cNvSpPr/>
          <p:nvPr/>
        </p:nvSpPr>
        <p:spPr>
          <a:xfrm>
            <a:off x="9339943" y="4467497"/>
            <a:ext cx="1110343" cy="1802674"/>
          </a:xfrm>
          <a:custGeom>
            <a:avLst/>
            <a:gdLst>
              <a:gd name="connsiteX0" fmla="*/ 1110343 w 1110343"/>
              <a:gd name="connsiteY0" fmla="*/ 0 h 1802674"/>
              <a:gd name="connsiteX1" fmla="*/ 1084217 w 1110343"/>
              <a:gd name="connsiteY1" fmla="*/ 104503 h 1802674"/>
              <a:gd name="connsiteX2" fmla="*/ 1058091 w 1110343"/>
              <a:gd name="connsiteY2" fmla="*/ 143692 h 1802674"/>
              <a:gd name="connsiteX3" fmla="*/ 1031966 w 1110343"/>
              <a:gd name="connsiteY3" fmla="*/ 222069 h 1802674"/>
              <a:gd name="connsiteX4" fmla="*/ 1005840 w 1110343"/>
              <a:gd name="connsiteY4" fmla="*/ 300446 h 1802674"/>
              <a:gd name="connsiteX5" fmla="*/ 979714 w 1110343"/>
              <a:gd name="connsiteY5" fmla="*/ 444137 h 1802674"/>
              <a:gd name="connsiteX6" fmla="*/ 953588 w 1110343"/>
              <a:gd name="connsiteY6" fmla="*/ 548640 h 1802674"/>
              <a:gd name="connsiteX7" fmla="*/ 927463 w 1110343"/>
              <a:gd name="connsiteY7" fmla="*/ 627017 h 1802674"/>
              <a:gd name="connsiteX8" fmla="*/ 914400 w 1110343"/>
              <a:gd name="connsiteY8" fmla="*/ 666206 h 1802674"/>
              <a:gd name="connsiteX9" fmla="*/ 862148 w 1110343"/>
              <a:gd name="connsiteY9" fmla="*/ 744583 h 1802674"/>
              <a:gd name="connsiteX10" fmla="*/ 783771 w 1110343"/>
              <a:gd name="connsiteY10" fmla="*/ 979714 h 1802674"/>
              <a:gd name="connsiteX11" fmla="*/ 770708 w 1110343"/>
              <a:gd name="connsiteY11" fmla="*/ 1018903 h 1802674"/>
              <a:gd name="connsiteX12" fmla="*/ 757646 w 1110343"/>
              <a:gd name="connsiteY12" fmla="*/ 1058092 h 1802674"/>
              <a:gd name="connsiteX13" fmla="*/ 679268 w 1110343"/>
              <a:gd name="connsiteY13" fmla="*/ 1175657 h 1802674"/>
              <a:gd name="connsiteX14" fmla="*/ 653143 w 1110343"/>
              <a:gd name="connsiteY14" fmla="*/ 1214846 h 1802674"/>
              <a:gd name="connsiteX15" fmla="*/ 613954 w 1110343"/>
              <a:gd name="connsiteY15" fmla="*/ 1254034 h 1802674"/>
              <a:gd name="connsiteX16" fmla="*/ 548640 w 1110343"/>
              <a:gd name="connsiteY16" fmla="*/ 1319349 h 1802674"/>
              <a:gd name="connsiteX17" fmla="*/ 444137 w 1110343"/>
              <a:gd name="connsiteY17" fmla="*/ 1410789 h 1802674"/>
              <a:gd name="connsiteX18" fmla="*/ 404948 w 1110343"/>
              <a:gd name="connsiteY18" fmla="*/ 1436914 h 1802674"/>
              <a:gd name="connsiteX19" fmla="*/ 300446 w 1110343"/>
              <a:gd name="connsiteY19" fmla="*/ 1593669 h 1802674"/>
              <a:gd name="connsiteX20" fmla="*/ 274320 w 1110343"/>
              <a:gd name="connsiteY20" fmla="*/ 1632857 h 1802674"/>
              <a:gd name="connsiteX21" fmla="*/ 248194 w 1110343"/>
              <a:gd name="connsiteY21" fmla="*/ 1672046 h 1802674"/>
              <a:gd name="connsiteX22" fmla="*/ 209006 w 1110343"/>
              <a:gd name="connsiteY22" fmla="*/ 1698172 h 1802674"/>
              <a:gd name="connsiteX23" fmla="*/ 195943 w 1110343"/>
              <a:gd name="connsiteY23" fmla="*/ 1737360 h 1802674"/>
              <a:gd name="connsiteX24" fmla="*/ 78377 w 1110343"/>
              <a:gd name="connsiteY24" fmla="*/ 1802674 h 1802674"/>
              <a:gd name="connsiteX25" fmla="*/ 0 w 1110343"/>
              <a:gd name="connsiteY25" fmla="*/ 1789612 h 180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10343" h="1802674">
                <a:moveTo>
                  <a:pt x="1110343" y="0"/>
                </a:moveTo>
                <a:cubicBezTo>
                  <a:pt x="1105374" y="24842"/>
                  <a:pt x="1097606" y="77725"/>
                  <a:pt x="1084217" y="104503"/>
                </a:cubicBezTo>
                <a:cubicBezTo>
                  <a:pt x="1077196" y="118545"/>
                  <a:pt x="1064467" y="129345"/>
                  <a:pt x="1058091" y="143692"/>
                </a:cubicBezTo>
                <a:cubicBezTo>
                  <a:pt x="1046907" y="168857"/>
                  <a:pt x="1040674" y="195943"/>
                  <a:pt x="1031966" y="222069"/>
                </a:cubicBezTo>
                <a:lnTo>
                  <a:pt x="1005840" y="300446"/>
                </a:lnTo>
                <a:cubicBezTo>
                  <a:pt x="997839" y="348454"/>
                  <a:pt x="990669" y="396668"/>
                  <a:pt x="979714" y="444137"/>
                </a:cubicBezTo>
                <a:cubicBezTo>
                  <a:pt x="971640" y="479124"/>
                  <a:pt x="964942" y="514576"/>
                  <a:pt x="953588" y="548640"/>
                </a:cubicBezTo>
                <a:lnTo>
                  <a:pt x="927463" y="627017"/>
                </a:lnTo>
                <a:cubicBezTo>
                  <a:pt x="923109" y="640080"/>
                  <a:pt x="922038" y="654749"/>
                  <a:pt x="914400" y="666206"/>
                </a:cubicBezTo>
                <a:lnTo>
                  <a:pt x="862148" y="744583"/>
                </a:lnTo>
                <a:lnTo>
                  <a:pt x="783771" y="979714"/>
                </a:lnTo>
                <a:lnTo>
                  <a:pt x="770708" y="1018903"/>
                </a:lnTo>
                <a:cubicBezTo>
                  <a:pt x="766354" y="1031966"/>
                  <a:pt x="765284" y="1046635"/>
                  <a:pt x="757646" y="1058092"/>
                </a:cubicBezTo>
                <a:lnTo>
                  <a:pt x="679268" y="1175657"/>
                </a:lnTo>
                <a:cubicBezTo>
                  <a:pt x="670559" y="1188720"/>
                  <a:pt x="664244" y="1203745"/>
                  <a:pt x="653143" y="1214846"/>
                </a:cubicBezTo>
                <a:cubicBezTo>
                  <a:pt x="640080" y="1227909"/>
                  <a:pt x="625781" y="1239842"/>
                  <a:pt x="613954" y="1254034"/>
                </a:cubicBezTo>
                <a:cubicBezTo>
                  <a:pt x="559523" y="1319351"/>
                  <a:pt x="620487" y="1271450"/>
                  <a:pt x="548640" y="1319349"/>
                </a:cubicBezTo>
                <a:cubicBezTo>
                  <a:pt x="505097" y="1384662"/>
                  <a:pt x="535575" y="1349830"/>
                  <a:pt x="444137" y="1410789"/>
                </a:cubicBezTo>
                <a:lnTo>
                  <a:pt x="404948" y="1436914"/>
                </a:lnTo>
                <a:lnTo>
                  <a:pt x="300446" y="1593669"/>
                </a:lnTo>
                <a:lnTo>
                  <a:pt x="274320" y="1632857"/>
                </a:lnTo>
                <a:cubicBezTo>
                  <a:pt x="265611" y="1645920"/>
                  <a:pt x="261257" y="1663337"/>
                  <a:pt x="248194" y="1672046"/>
                </a:cubicBezTo>
                <a:lnTo>
                  <a:pt x="209006" y="1698172"/>
                </a:lnTo>
                <a:cubicBezTo>
                  <a:pt x="204652" y="1711235"/>
                  <a:pt x="205679" y="1727624"/>
                  <a:pt x="195943" y="1737360"/>
                </a:cubicBezTo>
                <a:cubicBezTo>
                  <a:pt x="151023" y="1782280"/>
                  <a:pt x="127658" y="1786248"/>
                  <a:pt x="78377" y="1802674"/>
                </a:cubicBezTo>
                <a:lnTo>
                  <a:pt x="0" y="1789612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5F38EE-E2E7-2983-EBE3-4CBA46C3AAA6}"/>
              </a:ext>
            </a:extLst>
          </p:cNvPr>
          <p:cNvSpPr txBox="1"/>
          <p:nvPr/>
        </p:nvSpPr>
        <p:spPr>
          <a:xfrm>
            <a:off x="10424160" y="4598125"/>
            <a:ext cx="160673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SAIL-VAP (TBS)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E4B18E-6BDD-0198-5E81-C74F0409BAE3}"/>
              </a:ext>
            </a:extLst>
          </p:cNvPr>
          <p:cNvSpPr txBox="1"/>
          <p:nvPr/>
        </p:nvSpPr>
        <p:spPr>
          <a:xfrm>
            <a:off x="5656217" y="7053943"/>
            <a:ext cx="419317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AMF (18 months of IS filters)</a:t>
            </a:r>
          </a:p>
        </p:txBody>
      </p:sp>
    </p:spTree>
    <p:extLst>
      <p:ext uri="{BB962C8B-B14F-4D97-AF65-F5344CB8AC3E}">
        <p14:creationId xmlns:p14="http://schemas.microsoft.com/office/powerpoint/2010/main" val="241899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252" y="675882"/>
            <a:ext cx="10489096" cy="616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Relevant Projects: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BCC4A-09A3-46FA-94B8-812D5A6C188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524000" y="1410790"/>
            <a:ext cx="12801600" cy="6546962"/>
          </a:xfrm>
        </p:spPr>
        <p:txBody>
          <a:bodyPr/>
          <a:lstStyle/>
          <a:p>
            <a:r>
              <a:rPr lang="en-US" dirty="0"/>
              <a:t>Seasonal vertical aerosol profiling for aerosol-cloud-precipitation interactions to advance mountainous hydrological process science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Analysis of aerosol samples (</a:t>
            </a:r>
            <a:r>
              <a:rPr lang="en-US" dirty="0" err="1">
                <a:solidFill>
                  <a:schemeClr val="accent1"/>
                </a:solidFill>
              </a:rPr>
              <a:t>IcePuck</a:t>
            </a:r>
            <a:r>
              <a:rPr lang="en-US" dirty="0">
                <a:solidFill>
                  <a:schemeClr val="accent1"/>
                </a:solidFill>
              </a:rPr>
              <a:t>) on tethered balloon flights (TBS): INP spectra</a:t>
            </a:r>
          </a:p>
          <a:p>
            <a:pPr lvl="1"/>
            <a:r>
              <a:rPr lang="en-US" dirty="0"/>
              <a:t>Co-PI DeMott / </a:t>
            </a:r>
            <a:r>
              <a:rPr lang="en-US" dirty="0" err="1"/>
              <a:t>Kreidenweis</a:t>
            </a:r>
            <a:r>
              <a:rPr lang="en-US" dirty="0"/>
              <a:t>; A. Aiken PI, LANL, FICUS ARM EMSL user facility award, 2022-2024</a:t>
            </a:r>
          </a:p>
          <a:p>
            <a:r>
              <a:rPr lang="en-US" dirty="0"/>
              <a:t>Single Particle Characterization for Interpreting Ice Nucleating Particle Measurements in the SAIL Field Study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Analysis of collected aerosol via CCSEM, HRTEM, INSEM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Compare to CSU Ice Spectrometer analyses</a:t>
            </a:r>
          </a:p>
          <a:p>
            <a:pPr lvl="1"/>
            <a:r>
              <a:rPr lang="en-US" dirty="0"/>
              <a:t>PI DeMott / </a:t>
            </a:r>
            <a:r>
              <a:rPr lang="en-US" dirty="0" err="1"/>
              <a:t>Kreidenweis</a:t>
            </a:r>
            <a:r>
              <a:rPr lang="en-US" dirty="0"/>
              <a:t>, EMSL Large Scale Research user facility award, 2022-2024</a:t>
            </a:r>
          </a:p>
          <a:p>
            <a:r>
              <a:rPr lang="en-US" b="1" dirty="0"/>
              <a:t>New Award</a:t>
            </a:r>
            <a:r>
              <a:rPr lang="en-US" dirty="0"/>
              <a:t>: </a:t>
            </a:r>
            <a:r>
              <a:rPr lang="en-US" dirty="0">
                <a:latin typeface="+mn-lt"/>
                <a:ea typeface="Times" pitchFamily="2" charset="0"/>
                <a:cs typeface="Times New Roman" panose="02020603050405020304" pitchFamily="18" charset="0"/>
              </a:rPr>
              <a:t>Comprehensive Characterization of the Seasonal Cycles of Ice Nucleating Particles for Studies of Precipitation Drivers in SAIL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+mn-lt"/>
                <a:ea typeface="Times" pitchFamily="2" charset="0"/>
                <a:cs typeface="Times New Roman" panose="02020603050405020304" pitchFamily="18" charset="0"/>
              </a:rPr>
              <a:t>ARM INP Mentor samples; analysis of </a:t>
            </a:r>
            <a:r>
              <a:rPr lang="en-US" dirty="0" err="1">
                <a:solidFill>
                  <a:schemeClr val="accent1"/>
                </a:solidFill>
                <a:latin typeface="+mn-lt"/>
                <a:ea typeface="Times" pitchFamily="2" charset="0"/>
                <a:cs typeface="Times New Roman" panose="02020603050405020304" pitchFamily="18" charset="0"/>
              </a:rPr>
              <a:t>IcePuck</a:t>
            </a:r>
            <a:r>
              <a:rPr lang="en-US" dirty="0">
                <a:solidFill>
                  <a:schemeClr val="accent1"/>
                </a:solidFill>
                <a:latin typeface="+mn-lt"/>
                <a:ea typeface="Times" pitchFamily="2" charset="0"/>
                <a:cs typeface="Times New Roman" panose="02020603050405020304" pitchFamily="18" charset="0"/>
              </a:rPr>
              <a:t> samples from TBS and SAIL-NET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+mn-lt"/>
                <a:ea typeface="Times" pitchFamily="2" charset="0"/>
                <a:cs typeface="Times New Roman" panose="02020603050405020304" pitchFamily="18" charset="0"/>
              </a:rPr>
              <a:t>Synthesis of aerosol and environmental data</a:t>
            </a:r>
          </a:p>
          <a:p>
            <a:pPr lvl="1"/>
            <a:r>
              <a:rPr lang="en-US" dirty="0">
                <a:latin typeface="+mn-lt"/>
                <a:cs typeface="Times New Roman" panose="02020603050405020304" pitchFamily="18" charset="0"/>
              </a:rPr>
              <a:t>PI Perkins, DOE-ASR, 2023-2026</a:t>
            </a:r>
            <a:endParaRPr lang="en-US" dirty="0"/>
          </a:p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9A2B58-B5E7-43E0-9413-A7B6F2668C42}"/>
              </a:ext>
            </a:extLst>
          </p:cNvPr>
          <p:cNvCxnSpPr>
            <a:cxnSpLocks/>
          </p:cNvCxnSpPr>
          <p:nvPr/>
        </p:nvCxnSpPr>
        <p:spPr>
          <a:xfrm>
            <a:off x="457200" y="1213623"/>
            <a:ext cx="0" cy="5908394"/>
          </a:xfrm>
          <a:prstGeom prst="line">
            <a:avLst/>
          </a:prstGeom>
          <a:ln w="539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180D4A11-05CB-45CC-AADC-7BCCA8316EEC}"/>
              </a:ext>
            </a:extLst>
          </p:cNvPr>
          <p:cNvSpPr/>
          <p:nvPr/>
        </p:nvSpPr>
        <p:spPr>
          <a:xfrm>
            <a:off x="193183" y="2147551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BE9C7C1-5488-44FF-BA0A-AE69449CBA98}"/>
              </a:ext>
            </a:extLst>
          </p:cNvPr>
          <p:cNvSpPr/>
          <p:nvPr/>
        </p:nvSpPr>
        <p:spPr>
          <a:xfrm>
            <a:off x="193183" y="3318992"/>
            <a:ext cx="528034" cy="5280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1AC5AC2-3594-4FB0-A50C-A613418F840D}"/>
              </a:ext>
            </a:extLst>
          </p:cNvPr>
          <p:cNvSpPr/>
          <p:nvPr/>
        </p:nvSpPr>
        <p:spPr>
          <a:xfrm>
            <a:off x="193183" y="4490433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37F54B-744C-410B-9FF6-3C04D9BC3F2A}"/>
              </a:ext>
            </a:extLst>
          </p:cNvPr>
          <p:cNvSpPr/>
          <p:nvPr/>
        </p:nvSpPr>
        <p:spPr>
          <a:xfrm>
            <a:off x="193183" y="5661874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417F023-B04E-4A6F-9584-9737F7ED7BAE}"/>
              </a:ext>
            </a:extLst>
          </p:cNvPr>
          <p:cNvSpPr/>
          <p:nvPr/>
        </p:nvSpPr>
        <p:spPr>
          <a:xfrm>
            <a:off x="193183" y="6833314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E175A6A-37ED-45A1-B09E-BA2EC6F8DB36}"/>
              </a:ext>
            </a:extLst>
          </p:cNvPr>
          <p:cNvSpPr/>
          <p:nvPr/>
        </p:nvSpPr>
        <p:spPr>
          <a:xfrm>
            <a:off x="193183" y="949606"/>
            <a:ext cx="528034" cy="52803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1</a:t>
            </a:r>
          </a:p>
        </p:txBody>
      </p:sp>
      <p:pic>
        <p:nvPicPr>
          <p:cNvPr id="2" name="Picture 1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52CA54B3-D0CD-082C-46B8-6966C466B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782" y="206761"/>
            <a:ext cx="2301618" cy="64008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58CF9F-D6CD-9992-C6AC-0DC9010C3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</p:spPr>
        <p:txBody>
          <a:bodyPr/>
          <a:lstStyle/>
          <a:p>
            <a:r>
              <a:rPr lang="en-US" dirty="0"/>
              <a:t>2023 S3 </a:t>
            </a:r>
            <a:r>
              <a:rPr lang="en-US" cap="none" dirty="0"/>
              <a:t>Combined Workshop</a:t>
            </a:r>
          </a:p>
        </p:txBody>
      </p:sp>
    </p:spTree>
    <p:extLst>
      <p:ext uri="{BB962C8B-B14F-4D97-AF65-F5344CB8AC3E}">
        <p14:creationId xmlns:p14="http://schemas.microsoft.com/office/powerpoint/2010/main" val="176852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469" y="871825"/>
            <a:ext cx="10489096" cy="616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Objectives and Anticipated Outcomes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BCC4A-09A3-46FA-94B8-812D5A6C188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458685" y="1789612"/>
            <a:ext cx="12801600" cy="5828506"/>
          </a:xfrm>
        </p:spPr>
        <p:txBody>
          <a:bodyPr/>
          <a:lstStyle/>
          <a:p>
            <a:r>
              <a:rPr lang="en-US" sz="2400" b="1" dirty="0"/>
              <a:t>Support</a:t>
            </a:r>
            <a:r>
              <a:rPr lang="en-US" sz="2400" dirty="0"/>
              <a:t> SAIL science objectives:</a:t>
            </a:r>
          </a:p>
          <a:p>
            <a:pPr lvl="1"/>
            <a:r>
              <a:rPr lang="en-US" dirty="0"/>
              <a:t>establish aerosol regimes, the processes controlling the life cycle of aerosols in those regimes, and quantify the impacts of aerosols in those regimes on the atmospheric and surface radiative budget</a:t>
            </a:r>
          </a:p>
          <a:p>
            <a:pPr lvl="1"/>
            <a:r>
              <a:rPr lang="en-US" dirty="0"/>
              <a:t>quantify the sensitivity of cloud phase and precipitation to cloud condensation nuclei (CCN) and ice-nucleating particle (INP) concentrations</a:t>
            </a:r>
          </a:p>
          <a:p>
            <a:r>
              <a:rPr lang="en-US" sz="2400" b="1" dirty="0"/>
              <a:t>Connect</a:t>
            </a:r>
            <a:r>
              <a:rPr lang="en-US" sz="2400" dirty="0"/>
              <a:t> a comprehensive investigation of INP concentrations, compositions, and inferred sources measured during SAIL, with size-resolved aerosol collections to be analyzed on a single particle basis at EMSL, and other aerosol and environmental data</a:t>
            </a:r>
          </a:p>
          <a:p>
            <a:r>
              <a:rPr lang="en-US" sz="2400" b="1" dirty="0"/>
              <a:t>Anticipated outcomes: </a:t>
            </a:r>
          </a:p>
          <a:p>
            <a:pPr lvl="1"/>
            <a:r>
              <a:rPr lang="en-US" b="1" dirty="0"/>
              <a:t>Synthesized descriptions </a:t>
            </a:r>
            <a:r>
              <a:rPr lang="en-US" dirty="0"/>
              <a:t>of seasonal and “special event” INP populations, and their relationships to ambient aerosols</a:t>
            </a:r>
          </a:p>
          <a:p>
            <a:pPr lvl="1"/>
            <a:r>
              <a:rPr lang="en-US" b="1" dirty="0">
                <a:latin typeface="+mn-lt"/>
                <a:ea typeface="Calibri" panose="020F0502020204030204" pitchFamily="34" charset="0"/>
              </a:rPr>
              <a:t>new INP parameterizations </a:t>
            </a:r>
            <a:r>
              <a:rPr lang="en-US" dirty="0">
                <a:latin typeface="+mn-lt"/>
                <a:ea typeface="Calibri" panose="020F0502020204030204" pitchFamily="34" charset="0"/>
              </a:rPr>
              <a:t>applicable for use in aerosol-cloud interaction studies for western U.S. mountain regions, tested in </a:t>
            </a:r>
            <a:r>
              <a:rPr lang="en-US" dirty="0"/>
              <a:t>collaborative numerical modeling studies of aerosol-cloud-precipitation interactions</a:t>
            </a:r>
          </a:p>
          <a:p>
            <a:endParaRPr lang="en-US" sz="24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9A2B58-B5E7-43E0-9413-A7B6F2668C42}"/>
              </a:ext>
            </a:extLst>
          </p:cNvPr>
          <p:cNvCxnSpPr>
            <a:cxnSpLocks/>
          </p:cNvCxnSpPr>
          <p:nvPr/>
        </p:nvCxnSpPr>
        <p:spPr>
          <a:xfrm>
            <a:off x="457200" y="1213623"/>
            <a:ext cx="0" cy="5908394"/>
          </a:xfrm>
          <a:prstGeom prst="line">
            <a:avLst/>
          </a:prstGeom>
          <a:ln w="539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180D4A11-05CB-45CC-AADC-7BCCA8316EEC}"/>
              </a:ext>
            </a:extLst>
          </p:cNvPr>
          <p:cNvSpPr/>
          <p:nvPr/>
        </p:nvSpPr>
        <p:spPr>
          <a:xfrm>
            <a:off x="193183" y="2147551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BE9C7C1-5488-44FF-BA0A-AE69449CBA98}"/>
              </a:ext>
            </a:extLst>
          </p:cNvPr>
          <p:cNvSpPr/>
          <p:nvPr/>
        </p:nvSpPr>
        <p:spPr>
          <a:xfrm>
            <a:off x="193183" y="3318992"/>
            <a:ext cx="528034" cy="5280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1AC5AC2-3594-4FB0-A50C-A613418F840D}"/>
              </a:ext>
            </a:extLst>
          </p:cNvPr>
          <p:cNvSpPr/>
          <p:nvPr/>
        </p:nvSpPr>
        <p:spPr>
          <a:xfrm>
            <a:off x="193183" y="4490433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37F54B-744C-410B-9FF6-3C04D9BC3F2A}"/>
              </a:ext>
            </a:extLst>
          </p:cNvPr>
          <p:cNvSpPr/>
          <p:nvPr/>
        </p:nvSpPr>
        <p:spPr>
          <a:xfrm>
            <a:off x="193183" y="5661874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417F023-B04E-4A6F-9584-9737F7ED7BAE}"/>
              </a:ext>
            </a:extLst>
          </p:cNvPr>
          <p:cNvSpPr/>
          <p:nvPr/>
        </p:nvSpPr>
        <p:spPr>
          <a:xfrm>
            <a:off x="193183" y="6833314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E175A6A-37ED-45A1-B09E-BA2EC6F8DB36}"/>
              </a:ext>
            </a:extLst>
          </p:cNvPr>
          <p:cNvSpPr/>
          <p:nvPr/>
        </p:nvSpPr>
        <p:spPr>
          <a:xfrm>
            <a:off x="193183" y="949606"/>
            <a:ext cx="528034" cy="52803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1</a:t>
            </a:r>
          </a:p>
        </p:txBody>
      </p:sp>
      <p:pic>
        <p:nvPicPr>
          <p:cNvPr id="2" name="Picture 1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52CA54B3-D0CD-082C-46B8-6966C466B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782" y="206761"/>
            <a:ext cx="2301618" cy="64008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58CF9F-D6CD-9992-C6AC-0DC9010C3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</p:spPr>
        <p:txBody>
          <a:bodyPr/>
          <a:lstStyle/>
          <a:p>
            <a:r>
              <a:rPr lang="en-US" dirty="0"/>
              <a:t>2023 S3 </a:t>
            </a:r>
            <a:r>
              <a:rPr lang="en-US" cap="none" dirty="0"/>
              <a:t>Combined Workshop</a:t>
            </a:r>
          </a:p>
        </p:txBody>
      </p:sp>
    </p:spTree>
    <p:extLst>
      <p:ext uri="{BB962C8B-B14F-4D97-AF65-F5344CB8AC3E}">
        <p14:creationId xmlns:p14="http://schemas.microsoft.com/office/powerpoint/2010/main" val="113837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304" y="950203"/>
            <a:ext cx="10489096" cy="616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INP Measurement Method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90DF53-55CE-447E-9B8D-662608E27312}"/>
              </a:ext>
            </a:extLst>
          </p:cNvPr>
          <p:cNvCxnSpPr>
            <a:cxnSpLocks/>
          </p:cNvCxnSpPr>
          <p:nvPr/>
        </p:nvCxnSpPr>
        <p:spPr>
          <a:xfrm>
            <a:off x="457200" y="1213623"/>
            <a:ext cx="0" cy="5908394"/>
          </a:xfrm>
          <a:prstGeom prst="line">
            <a:avLst/>
          </a:prstGeom>
          <a:ln w="539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6AB916D-C002-45B5-B45A-8F1E174C38B7}"/>
              </a:ext>
            </a:extLst>
          </p:cNvPr>
          <p:cNvSpPr/>
          <p:nvPr/>
        </p:nvSpPr>
        <p:spPr>
          <a:xfrm>
            <a:off x="193183" y="2147551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41FC1D3-C8B1-483D-875F-CC12DCAB9219}"/>
              </a:ext>
            </a:extLst>
          </p:cNvPr>
          <p:cNvSpPr/>
          <p:nvPr/>
        </p:nvSpPr>
        <p:spPr>
          <a:xfrm>
            <a:off x="193183" y="3318992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675627C-66A5-4D82-8CFA-B7EF32DE2414}"/>
              </a:ext>
            </a:extLst>
          </p:cNvPr>
          <p:cNvSpPr/>
          <p:nvPr/>
        </p:nvSpPr>
        <p:spPr>
          <a:xfrm>
            <a:off x="193183" y="4490433"/>
            <a:ext cx="528034" cy="5280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01DC74-9A00-47F9-9D07-D2139FE7935E}"/>
              </a:ext>
            </a:extLst>
          </p:cNvPr>
          <p:cNvSpPr/>
          <p:nvPr/>
        </p:nvSpPr>
        <p:spPr>
          <a:xfrm>
            <a:off x="193183" y="5661874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CB4349E-534A-44A3-A010-6B28493BB507}"/>
              </a:ext>
            </a:extLst>
          </p:cNvPr>
          <p:cNvSpPr/>
          <p:nvPr/>
        </p:nvSpPr>
        <p:spPr>
          <a:xfrm>
            <a:off x="193183" y="6833314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FA2733-E975-4A41-B94C-D50741405BF4}"/>
              </a:ext>
            </a:extLst>
          </p:cNvPr>
          <p:cNvSpPr/>
          <p:nvPr/>
        </p:nvSpPr>
        <p:spPr>
          <a:xfrm>
            <a:off x="193183" y="949606"/>
            <a:ext cx="528034" cy="52803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1</a:t>
            </a:r>
          </a:p>
        </p:txBody>
      </p:sp>
      <p:pic>
        <p:nvPicPr>
          <p:cNvPr id="19" name="Content Placeholder 18" descr="A diagram of a scientific experiment&#10;&#10;Description automatically generated">
            <a:extLst>
              <a:ext uri="{FF2B5EF4-FFF2-40B4-BE49-F238E27FC236}">
                <a16:creationId xmlns:a16="http://schemas.microsoft.com/office/drawing/2014/main" id="{58EBE82E-0D7C-B232-5C26-FA5EE3682FC0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1388873" y="1867990"/>
            <a:ext cx="12586398" cy="5461714"/>
          </a:xfrm>
        </p:spPr>
      </p:pic>
      <p:pic>
        <p:nvPicPr>
          <p:cNvPr id="20" name="Picture 19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54F05AEC-2428-58BF-0E80-D8EBE4E92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4039" y="247781"/>
            <a:ext cx="2301618" cy="640080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5105F39-49C1-46A5-396F-E8CB9FAB4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</p:spPr>
        <p:txBody>
          <a:bodyPr/>
          <a:lstStyle/>
          <a:p>
            <a:r>
              <a:rPr lang="en-US" dirty="0"/>
              <a:t>2023 S3 </a:t>
            </a:r>
            <a:r>
              <a:rPr lang="en-US" cap="none" dirty="0"/>
              <a:t>Combined Workshop</a:t>
            </a:r>
          </a:p>
        </p:txBody>
      </p:sp>
    </p:spTree>
    <p:extLst>
      <p:ext uri="{BB962C8B-B14F-4D97-AF65-F5344CB8AC3E}">
        <p14:creationId xmlns:p14="http://schemas.microsoft.com/office/powerpoint/2010/main" val="143073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727" y="832636"/>
            <a:ext cx="10489096" cy="616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Results and Discussion: annual INP cycle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8274ED-0D8D-424E-A652-05D08B7D0C3A}"/>
              </a:ext>
            </a:extLst>
          </p:cNvPr>
          <p:cNvCxnSpPr>
            <a:cxnSpLocks/>
          </p:cNvCxnSpPr>
          <p:nvPr/>
        </p:nvCxnSpPr>
        <p:spPr>
          <a:xfrm>
            <a:off x="457200" y="1213623"/>
            <a:ext cx="0" cy="5908394"/>
          </a:xfrm>
          <a:prstGeom prst="line">
            <a:avLst/>
          </a:prstGeom>
          <a:ln w="539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0DCF138-24E5-4E8D-AB1C-FCDC0C78587E}"/>
              </a:ext>
            </a:extLst>
          </p:cNvPr>
          <p:cNvSpPr/>
          <p:nvPr/>
        </p:nvSpPr>
        <p:spPr>
          <a:xfrm>
            <a:off x="193183" y="2147551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091C53-3C44-45C4-A4DE-40357AE95F5E}"/>
              </a:ext>
            </a:extLst>
          </p:cNvPr>
          <p:cNvSpPr/>
          <p:nvPr/>
        </p:nvSpPr>
        <p:spPr>
          <a:xfrm>
            <a:off x="193183" y="3318992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C8A9C9C-3F26-4E62-AE73-DCC1EB252CB4}"/>
              </a:ext>
            </a:extLst>
          </p:cNvPr>
          <p:cNvSpPr/>
          <p:nvPr/>
        </p:nvSpPr>
        <p:spPr>
          <a:xfrm>
            <a:off x="193183" y="4490433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A85022A-E690-4ECB-BC79-4229F2ACCE72}"/>
              </a:ext>
            </a:extLst>
          </p:cNvPr>
          <p:cNvSpPr/>
          <p:nvPr/>
        </p:nvSpPr>
        <p:spPr>
          <a:xfrm>
            <a:off x="193183" y="5661874"/>
            <a:ext cx="528034" cy="5280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F202F27-871A-4DAD-9DEE-1F56E7E2D426}"/>
              </a:ext>
            </a:extLst>
          </p:cNvPr>
          <p:cNvSpPr/>
          <p:nvPr/>
        </p:nvSpPr>
        <p:spPr>
          <a:xfrm>
            <a:off x="193183" y="6833314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783DADA-DE7A-4B45-B23D-764A2C701A65}"/>
              </a:ext>
            </a:extLst>
          </p:cNvPr>
          <p:cNvSpPr/>
          <p:nvPr/>
        </p:nvSpPr>
        <p:spPr>
          <a:xfrm>
            <a:off x="193183" y="949606"/>
            <a:ext cx="528034" cy="52803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1</a:t>
            </a:r>
          </a:p>
        </p:txBody>
      </p:sp>
      <p:pic>
        <p:nvPicPr>
          <p:cNvPr id="2" name="Content Placeholder 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322317E-CE20-AE92-D641-0D359485609E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1192884" y="1574615"/>
            <a:ext cx="8275133" cy="6275772"/>
          </a:xfrm>
          <a:prstGeom prst="rect">
            <a:avLst/>
          </a:prstGeom>
        </p:spPr>
      </p:pic>
      <p:pic>
        <p:nvPicPr>
          <p:cNvPr id="22" name="Picture 21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FCADF3C-13EB-6804-7E50-BC74DF3A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8782" y="309491"/>
            <a:ext cx="2301618" cy="64008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BACF5AB-5D9F-6F89-F9DD-CA0E8A555DEF}"/>
              </a:ext>
            </a:extLst>
          </p:cNvPr>
          <p:cNvSpPr/>
          <p:nvPr/>
        </p:nvSpPr>
        <p:spPr>
          <a:xfrm>
            <a:off x="8168899" y="4423136"/>
            <a:ext cx="1928552" cy="375633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solidFill>
              <a:schemeClr val="accent6">
                <a:alpha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7836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7F5C86-49B4-8A51-97E0-70B37E7FE346}"/>
              </a:ext>
            </a:extLst>
          </p:cNvPr>
          <p:cNvSpPr txBox="1"/>
          <p:nvPr/>
        </p:nvSpPr>
        <p:spPr>
          <a:xfrm>
            <a:off x="8168899" y="4942851"/>
            <a:ext cx="192855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INPs active at </a:t>
            </a:r>
          </a:p>
          <a:p>
            <a:r>
              <a:rPr lang="en-US" dirty="0">
                <a:solidFill>
                  <a:schemeClr val="accent6"/>
                </a:solidFill>
              </a:rPr>
              <a:t>-15°C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0F8A51-BC22-923D-F79D-61CC8C1D0395}"/>
              </a:ext>
            </a:extLst>
          </p:cNvPr>
          <p:cNvSpPr txBox="1"/>
          <p:nvPr/>
        </p:nvSpPr>
        <p:spPr>
          <a:xfrm>
            <a:off x="10370756" y="2028535"/>
            <a:ext cx="3946135" cy="508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 dirty="0"/>
              <a:t>Diverse annual cycle present in processed AOS data from 2021-2022.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Apparent active biological INPs present in warm season (Spring to Fall) 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but biological INPs are mostly absent in Winter.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Greater than 1 order of magnitude variability in INPs at any temperature over the year.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68F128-3A39-625E-FED9-158C9D415F54}"/>
              </a:ext>
            </a:extLst>
          </p:cNvPr>
          <p:cNvSpPr txBox="1">
            <a:spLocks/>
          </p:cNvSpPr>
          <p:nvPr/>
        </p:nvSpPr>
        <p:spPr>
          <a:xfrm>
            <a:off x="1081646" y="7773805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1097280" rtl="0" eaLnBrk="1" latinLnBrk="0" hangingPunct="1">
              <a:defRPr lang="en-US" sz="1400" b="1" kern="1200" cap="all" baseline="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2023 S3 </a:t>
            </a:r>
            <a:r>
              <a:rPr lang="en-US" cap="none" dirty="0"/>
              <a:t>Combined Workshop</a:t>
            </a:r>
          </a:p>
        </p:txBody>
      </p:sp>
    </p:spTree>
    <p:extLst>
      <p:ext uri="{BB962C8B-B14F-4D97-AF65-F5344CB8AC3E}">
        <p14:creationId xmlns:p14="http://schemas.microsoft.com/office/powerpoint/2010/main" val="309580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727" y="832636"/>
            <a:ext cx="10489096" cy="616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Results and Discussion: annual INP cycle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8274ED-0D8D-424E-A652-05D08B7D0C3A}"/>
              </a:ext>
            </a:extLst>
          </p:cNvPr>
          <p:cNvCxnSpPr>
            <a:cxnSpLocks/>
          </p:cNvCxnSpPr>
          <p:nvPr/>
        </p:nvCxnSpPr>
        <p:spPr>
          <a:xfrm>
            <a:off x="457200" y="1213623"/>
            <a:ext cx="0" cy="5908394"/>
          </a:xfrm>
          <a:prstGeom prst="line">
            <a:avLst/>
          </a:prstGeom>
          <a:ln w="539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0DCF138-24E5-4E8D-AB1C-FCDC0C78587E}"/>
              </a:ext>
            </a:extLst>
          </p:cNvPr>
          <p:cNvSpPr/>
          <p:nvPr/>
        </p:nvSpPr>
        <p:spPr>
          <a:xfrm>
            <a:off x="193183" y="2147551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091C53-3C44-45C4-A4DE-40357AE95F5E}"/>
              </a:ext>
            </a:extLst>
          </p:cNvPr>
          <p:cNvSpPr/>
          <p:nvPr/>
        </p:nvSpPr>
        <p:spPr>
          <a:xfrm>
            <a:off x="193183" y="3318992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C8A9C9C-3F26-4E62-AE73-DCC1EB252CB4}"/>
              </a:ext>
            </a:extLst>
          </p:cNvPr>
          <p:cNvSpPr/>
          <p:nvPr/>
        </p:nvSpPr>
        <p:spPr>
          <a:xfrm>
            <a:off x="193183" y="4490433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A85022A-E690-4ECB-BC79-4229F2ACCE72}"/>
              </a:ext>
            </a:extLst>
          </p:cNvPr>
          <p:cNvSpPr/>
          <p:nvPr/>
        </p:nvSpPr>
        <p:spPr>
          <a:xfrm>
            <a:off x="193183" y="5661874"/>
            <a:ext cx="528034" cy="5280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F202F27-871A-4DAD-9DEE-1F56E7E2D426}"/>
              </a:ext>
            </a:extLst>
          </p:cNvPr>
          <p:cNvSpPr/>
          <p:nvPr/>
        </p:nvSpPr>
        <p:spPr>
          <a:xfrm>
            <a:off x="193183" y="6833314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783DADA-DE7A-4B45-B23D-764A2C701A65}"/>
              </a:ext>
            </a:extLst>
          </p:cNvPr>
          <p:cNvSpPr/>
          <p:nvPr/>
        </p:nvSpPr>
        <p:spPr>
          <a:xfrm>
            <a:off x="193183" y="949606"/>
            <a:ext cx="528034" cy="52803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1</a:t>
            </a:r>
          </a:p>
        </p:txBody>
      </p:sp>
      <p:pic>
        <p:nvPicPr>
          <p:cNvPr id="2" name="Content Placeholder 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322317E-CE20-AE92-D641-0D359485609E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1192884" y="1574615"/>
            <a:ext cx="8275133" cy="6275772"/>
          </a:xfrm>
          <a:prstGeom prst="rect">
            <a:avLst/>
          </a:prstGeom>
        </p:spPr>
      </p:pic>
      <p:pic>
        <p:nvPicPr>
          <p:cNvPr id="22" name="Picture 21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FCADF3C-13EB-6804-7E50-BC74DF3A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8782" y="309491"/>
            <a:ext cx="2301618" cy="64008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BACF5AB-5D9F-6F89-F9DD-CA0E8A555DEF}"/>
              </a:ext>
            </a:extLst>
          </p:cNvPr>
          <p:cNvSpPr/>
          <p:nvPr/>
        </p:nvSpPr>
        <p:spPr>
          <a:xfrm>
            <a:off x="8168899" y="4423136"/>
            <a:ext cx="1928552" cy="375633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solidFill>
              <a:schemeClr val="accent6">
                <a:alpha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7836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7F5C86-49B4-8A51-97E0-70B37E7FE346}"/>
              </a:ext>
            </a:extLst>
          </p:cNvPr>
          <p:cNvSpPr txBox="1"/>
          <p:nvPr/>
        </p:nvSpPr>
        <p:spPr>
          <a:xfrm>
            <a:off x="8168899" y="4942851"/>
            <a:ext cx="192855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INPs active at </a:t>
            </a:r>
          </a:p>
          <a:p>
            <a:r>
              <a:rPr lang="en-US" dirty="0">
                <a:solidFill>
                  <a:schemeClr val="accent6"/>
                </a:solidFill>
              </a:rPr>
              <a:t>-15°C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0F8A51-BC22-923D-F79D-61CC8C1D0395}"/>
              </a:ext>
            </a:extLst>
          </p:cNvPr>
          <p:cNvSpPr txBox="1"/>
          <p:nvPr/>
        </p:nvSpPr>
        <p:spPr>
          <a:xfrm>
            <a:off x="10370756" y="2028535"/>
            <a:ext cx="3946135" cy="508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 dirty="0"/>
              <a:t>Diverse annual cycle present in processed AOS data from 2021-2022.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Apparent active biological INPs present in warm season (Spring to Fall) 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but biological INPs are mostly absent in Winter.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Greater than 1 order of magnitude variability in INPs at any temperature over the year.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68F128-3A39-625E-FED9-158C9D415F54}"/>
              </a:ext>
            </a:extLst>
          </p:cNvPr>
          <p:cNvSpPr txBox="1">
            <a:spLocks/>
          </p:cNvSpPr>
          <p:nvPr/>
        </p:nvSpPr>
        <p:spPr>
          <a:xfrm>
            <a:off x="1081646" y="7773805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1097280" rtl="0" eaLnBrk="1" latinLnBrk="0" hangingPunct="1">
              <a:defRPr lang="en-US" sz="1400" b="1" kern="1200" cap="all" baseline="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2023 S3 </a:t>
            </a:r>
            <a:r>
              <a:rPr lang="en-US" cap="none" dirty="0"/>
              <a:t>Combined Workshop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08CCF8A-8C0E-0ADB-55A7-AAAE7793D544}"/>
              </a:ext>
            </a:extLst>
          </p:cNvPr>
          <p:cNvSpPr/>
          <p:nvPr/>
        </p:nvSpPr>
        <p:spPr>
          <a:xfrm>
            <a:off x="4686300" y="4597400"/>
            <a:ext cx="1384300" cy="13208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5E9DF7-792C-78B9-C3A6-EF08103335DB}"/>
              </a:ext>
            </a:extLst>
          </p:cNvPr>
          <p:cNvSpPr txBox="1"/>
          <p:nvPr/>
        </p:nvSpPr>
        <p:spPr>
          <a:xfrm>
            <a:off x="5511800" y="5981700"/>
            <a:ext cx="1511300" cy="757130"/>
          </a:xfrm>
          <a:prstGeom prst="rect">
            <a:avLst/>
          </a:prstGeom>
          <a:solidFill>
            <a:srgbClr val="F2F2F2">
              <a:alpha val="66275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2/14 case: </a:t>
            </a:r>
            <a:br>
              <a:rPr lang="en-US" b="1" dirty="0"/>
            </a:br>
            <a:r>
              <a:rPr lang="en-US" b="1" dirty="0"/>
              <a:t>low “bio”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19C73C-D1EC-A276-6973-61C1A3873EFF}"/>
              </a:ext>
            </a:extLst>
          </p:cNvPr>
          <p:cNvSpPr/>
          <p:nvPr/>
        </p:nvSpPr>
        <p:spPr>
          <a:xfrm>
            <a:off x="6883400" y="3721100"/>
            <a:ext cx="1384300" cy="13208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1AE058-B56F-9C77-131B-8A3EFFAA62F3}"/>
              </a:ext>
            </a:extLst>
          </p:cNvPr>
          <p:cNvSpPr txBox="1"/>
          <p:nvPr/>
        </p:nvSpPr>
        <p:spPr>
          <a:xfrm>
            <a:off x="7708900" y="5105400"/>
            <a:ext cx="1600200" cy="757130"/>
          </a:xfrm>
          <a:prstGeom prst="rect">
            <a:avLst/>
          </a:prstGeom>
          <a:solidFill>
            <a:srgbClr val="F2F2F2">
              <a:alpha val="66275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6/9 case: </a:t>
            </a:r>
            <a:br>
              <a:rPr lang="en-US" b="1" dirty="0"/>
            </a:br>
            <a:r>
              <a:rPr lang="en-US" b="1" dirty="0"/>
              <a:t>high “bio”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59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599" y="704805"/>
            <a:ext cx="10489096" cy="616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Results and Discussion: Assembling case studies (mid-Winter and late Spring here)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8274ED-0D8D-424E-A652-05D08B7D0C3A}"/>
              </a:ext>
            </a:extLst>
          </p:cNvPr>
          <p:cNvCxnSpPr>
            <a:cxnSpLocks/>
          </p:cNvCxnSpPr>
          <p:nvPr/>
        </p:nvCxnSpPr>
        <p:spPr>
          <a:xfrm>
            <a:off x="457200" y="1213623"/>
            <a:ext cx="0" cy="5908394"/>
          </a:xfrm>
          <a:prstGeom prst="line">
            <a:avLst/>
          </a:prstGeom>
          <a:ln w="539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0DCF138-24E5-4E8D-AB1C-FCDC0C78587E}"/>
              </a:ext>
            </a:extLst>
          </p:cNvPr>
          <p:cNvSpPr/>
          <p:nvPr/>
        </p:nvSpPr>
        <p:spPr>
          <a:xfrm>
            <a:off x="193183" y="2147551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091C53-3C44-45C4-A4DE-40357AE95F5E}"/>
              </a:ext>
            </a:extLst>
          </p:cNvPr>
          <p:cNvSpPr/>
          <p:nvPr/>
        </p:nvSpPr>
        <p:spPr>
          <a:xfrm>
            <a:off x="193183" y="3318992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C8A9C9C-3F26-4E62-AE73-DCC1EB252CB4}"/>
              </a:ext>
            </a:extLst>
          </p:cNvPr>
          <p:cNvSpPr/>
          <p:nvPr/>
        </p:nvSpPr>
        <p:spPr>
          <a:xfrm>
            <a:off x="193183" y="4490433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A85022A-E690-4ECB-BC79-4229F2ACCE72}"/>
              </a:ext>
            </a:extLst>
          </p:cNvPr>
          <p:cNvSpPr/>
          <p:nvPr/>
        </p:nvSpPr>
        <p:spPr>
          <a:xfrm>
            <a:off x="193183" y="5661874"/>
            <a:ext cx="528034" cy="5280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F202F27-871A-4DAD-9DEE-1F56E7E2D426}"/>
              </a:ext>
            </a:extLst>
          </p:cNvPr>
          <p:cNvSpPr/>
          <p:nvPr/>
        </p:nvSpPr>
        <p:spPr>
          <a:xfrm>
            <a:off x="193183" y="6833314"/>
            <a:ext cx="528034" cy="52803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783DADA-DE7A-4B45-B23D-764A2C701A65}"/>
              </a:ext>
            </a:extLst>
          </p:cNvPr>
          <p:cNvSpPr/>
          <p:nvPr/>
        </p:nvSpPr>
        <p:spPr>
          <a:xfrm>
            <a:off x="193183" y="949606"/>
            <a:ext cx="528034" cy="52803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1</a:t>
            </a:r>
          </a:p>
        </p:txBody>
      </p:sp>
      <p:pic>
        <p:nvPicPr>
          <p:cNvPr id="4" name="Picture 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8BC3913-BB86-1FD8-4A01-B2E9E2A61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782" y="200389"/>
            <a:ext cx="2301618" cy="640080"/>
          </a:xfrm>
          <a:prstGeom prst="rect">
            <a:avLst/>
          </a:prstGeom>
        </p:spPr>
      </p:pic>
      <p:pic>
        <p:nvPicPr>
          <p:cNvPr id="8" name="Content Placeholder 7" descr="A close-up of a graph&#10;&#10;Description automatically generated">
            <a:extLst>
              <a:ext uri="{FF2B5EF4-FFF2-40B4-BE49-F238E27FC236}">
                <a16:creationId xmlns:a16="http://schemas.microsoft.com/office/drawing/2014/main" id="{059CE17A-2D5E-9780-5BBB-8EA067E91C5D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3"/>
          <a:stretch>
            <a:fillRect/>
          </a:stretch>
        </p:blipFill>
        <p:spPr>
          <a:xfrm>
            <a:off x="929246" y="1612976"/>
            <a:ext cx="6703899" cy="2286000"/>
          </a:xfrm>
          <a:prstGeom prst="rect">
            <a:avLst/>
          </a:prstGeom>
        </p:spPr>
      </p:pic>
      <p:pic>
        <p:nvPicPr>
          <p:cNvPr id="9" name="Picture 8" descr="A collage of graphs and charts&#10;&#10;Description automatically generated">
            <a:extLst>
              <a:ext uri="{FF2B5EF4-FFF2-40B4-BE49-F238E27FC236}">
                <a16:creationId xmlns:a16="http://schemas.microsoft.com/office/drawing/2014/main" id="{AF03AE7E-F445-7834-9D45-AA70D4AB1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67" y="4919953"/>
            <a:ext cx="6597692" cy="2286000"/>
          </a:xfrm>
          <a:prstGeom prst="rect">
            <a:avLst/>
          </a:prstGeom>
        </p:spPr>
      </p:pic>
      <p:pic>
        <p:nvPicPr>
          <p:cNvPr id="10" name="Picture 9" descr="A graph of a graph of a graph&#10;&#10;Description automatically generated">
            <a:extLst>
              <a:ext uri="{FF2B5EF4-FFF2-40B4-BE49-F238E27FC236}">
                <a16:creationId xmlns:a16="http://schemas.microsoft.com/office/drawing/2014/main" id="{BE5389EB-CC74-908C-229F-A3C0E2F3F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352" y="4909796"/>
            <a:ext cx="4687865" cy="2743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192499-CAD5-F891-3908-FDC11B7AE2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7222" y="1384376"/>
            <a:ext cx="4584273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04DBC1-C1E1-5BF4-B50E-B489921C4861}"/>
              </a:ext>
            </a:extLst>
          </p:cNvPr>
          <p:cNvSpPr txBox="1"/>
          <p:nvPr/>
        </p:nvSpPr>
        <p:spPr>
          <a:xfrm>
            <a:off x="7787700" y="1572578"/>
            <a:ext cx="19616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Typical winter was low dust and INPs from some type of other mostly organic particle type (biomass burning?).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32E5F-240E-42FA-BEF6-DDE0FAC35681}"/>
              </a:ext>
            </a:extLst>
          </p:cNvPr>
          <p:cNvSpPr txBox="1"/>
          <p:nvPr/>
        </p:nvSpPr>
        <p:spPr>
          <a:xfrm>
            <a:off x="7787701" y="4880684"/>
            <a:ext cx="18600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Typical warm season had apparent arable dust influences and biological INPs during plant growth.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BAFCF0-4F5C-6D21-F117-9A9CA2C6A239}"/>
              </a:ext>
            </a:extLst>
          </p:cNvPr>
          <p:cNvSpPr txBox="1"/>
          <p:nvPr/>
        </p:nvSpPr>
        <p:spPr>
          <a:xfrm>
            <a:off x="9878593" y="4019097"/>
            <a:ext cx="468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Dark traces are PM10 (light is PM1) for </a:t>
            </a:r>
            <a:r>
              <a:rPr lang="en-US" sz="2400" dirty="0">
                <a:solidFill>
                  <a:srgbClr val="FF0000"/>
                </a:solidFill>
              </a:rPr>
              <a:t>700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6"/>
                </a:solidFill>
              </a:rPr>
              <a:t>550</a:t>
            </a:r>
            <a:r>
              <a:rPr lang="en-US" sz="2400" dirty="0"/>
              <a:t>, and </a:t>
            </a:r>
            <a:r>
              <a:rPr lang="en-US" sz="2400" dirty="0">
                <a:solidFill>
                  <a:schemeClr val="accent1"/>
                </a:solidFill>
              </a:rPr>
              <a:t>450</a:t>
            </a:r>
            <a:r>
              <a:rPr lang="en-US" sz="2400" dirty="0"/>
              <a:t> nm) 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7F66B4D-0962-AC56-A4CD-8E26B20FC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</p:spPr>
        <p:txBody>
          <a:bodyPr/>
          <a:lstStyle/>
          <a:p>
            <a:r>
              <a:rPr lang="en-US" dirty="0"/>
              <a:t>2023 S3 </a:t>
            </a:r>
            <a:r>
              <a:rPr lang="en-US" cap="none" dirty="0"/>
              <a:t>Combined Workshop</a:t>
            </a:r>
          </a:p>
        </p:txBody>
      </p:sp>
    </p:spTree>
    <p:extLst>
      <p:ext uri="{BB962C8B-B14F-4D97-AF65-F5344CB8AC3E}">
        <p14:creationId xmlns:p14="http://schemas.microsoft.com/office/powerpoint/2010/main" val="401137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NNL_Option_4">
  <a:themeElements>
    <a:clrScheme name="Custom 1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B050"/>
      </a:hlink>
      <a:folHlink>
        <a:srgbClr val="85DFD0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Business_Sensitive_Black.potx" id="{8C68ED54-EFB1-4D04-803E-476132C30B74}" vid="{F6D3F526-D6D2-470D-9DDD-861421C9E8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41542E1815504596E3D39B13ADC127" ma:contentTypeVersion="2" ma:contentTypeDescription="Create a new document." ma:contentTypeScope="" ma:versionID="9b55c48cd295ab6191590e03a4f359db">
  <xsd:schema xmlns:xsd="http://www.w3.org/2001/XMLSchema" xmlns:xs="http://www.w3.org/2001/XMLSchema" xmlns:p="http://schemas.microsoft.com/office/2006/metadata/properties" xmlns:ns2="2dca91a0-b6f1-45f4-b1ea-f96879747183" targetNamespace="http://schemas.microsoft.com/office/2006/metadata/properties" ma:root="true" ma:fieldsID="8cc55a35c9e0323eac9db0211c02515a" ns2:_="">
    <xsd:import namespace="2dca91a0-b6f1-45f4-b1ea-f968797471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ca91a0-b6f1-45f4-b1ea-f968797471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03961CC-A09D-4295-9725-3144C80B2B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ca91a0-b6f1-45f4-b1ea-f968797471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115DA9-9FE8-4AAF-A9E2-AFDA4F349B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3D0606-B3EA-4AC8-8154-26470C2E172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5101</TotalTime>
  <Words>1115</Words>
  <Application>Microsoft Macintosh PowerPoint</Application>
  <PresentationFormat>Custom</PresentationFormat>
  <Paragraphs>158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Helvetica</vt:lpstr>
      <vt:lpstr>Wingdings</vt:lpstr>
      <vt:lpstr>PNNL_Option_4</vt:lpstr>
      <vt:lpstr>Aerosol Influences on  Ice Nucleating Particles (INPs) in SAIL</vt:lpstr>
      <vt:lpstr>Introduction, Background, and Motivation</vt:lpstr>
      <vt:lpstr>Goal: Develop seasonal, three-dimensional view of INP distributions</vt:lpstr>
      <vt:lpstr>Relevant Projects:</vt:lpstr>
      <vt:lpstr>Objectives and Anticipated Outcomes</vt:lpstr>
      <vt:lpstr>INP Measurement Method</vt:lpstr>
      <vt:lpstr>Results and Discussion: annual INP cycle</vt:lpstr>
      <vt:lpstr>Results and Discussion: annual INP cycle</vt:lpstr>
      <vt:lpstr>Results and Discussion: Assembling case studies (mid-Winter and late Spring here)</vt:lpstr>
      <vt:lpstr>Results and Discussion: annual INP cycle</vt:lpstr>
      <vt:lpstr>Will the local influences of cloud seeding and snowmaking be detectable? Challenging.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Rallo, Robert</dc:creator>
  <cp:lastModifiedBy>Kreidenweis,Sonia</cp:lastModifiedBy>
  <cp:revision>36</cp:revision>
  <cp:lastPrinted>2023-08-01T21:34:16Z</cp:lastPrinted>
  <dcterms:created xsi:type="dcterms:W3CDTF">2021-03-05T17:57:48Z</dcterms:created>
  <dcterms:modified xsi:type="dcterms:W3CDTF">2023-10-31T04:21:13Z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0x0101000641542E1815504596E3D39B13ADC127</vt:lpwstr>
  </property>
</Properties>
</file>