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wwHxGNpYchVlpJlNnCGNZmQn2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7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67" name="Google Shape;1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82" name="Google Shape;18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Relationship Id="rId4" Type="http://schemas.openxmlformats.org/officeDocument/2006/relationships/image" Target="../media/image46.jpg"/><Relationship Id="rId5" Type="http://schemas.openxmlformats.org/officeDocument/2006/relationships/image" Target="../media/image31.png"/><Relationship Id="rId6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jpg"/><Relationship Id="rId4" Type="http://schemas.openxmlformats.org/officeDocument/2006/relationships/image" Target="../media/image40.png"/><Relationship Id="rId5" Type="http://schemas.openxmlformats.org/officeDocument/2006/relationships/image" Target="../media/image39.png"/><Relationship Id="rId6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1.png"/><Relationship Id="rId22" Type="http://schemas.openxmlformats.org/officeDocument/2006/relationships/image" Target="../media/image23.png"/><Relationship Id="rId21" Type="http://schemas.openxmlformats.org/officeDocument/2006/relationships/image" Target="../media/image25.jpg"/><Relationship Id="rId24" Type="http://schemas.openxmlformats.org/officeDocument/2006/relationships/image" Target="../media/image21.png"/><Relationship Id="rId23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37.png"/><Relationship Id="rId25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9.jp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11" Type="http://schemas.openxmlformats.org/officeDocument/2006/relationships/image" Target="../media/image17.png"/><Relationship Id="rId10" Type="http://schemas.openxmlformats.org/officeDocument/2006/relationships/image" Target="../media/image2.png"/><Relationship Id="rId13" Type="http://schemas.openxmlformats.org/officeDocument/2006/relationships/image" Target="../media/image16.png"/><Relationship Id="rId12" Type="http://schemas.openxmlformats.org/officeDocument/2006/relationships/image" Target="../media/image20.png"/><Relationship Id="rId15" Type="http://schemas.openxmlformats.org/officeDocument/2006/relationships/image" Target="../media/image19.jpg"/><Relationship Id="rId14" Type="http://schemas.openxmlformats.org/officeDocument/2006/relationships/image" Target="../media/image13.png"/><Relationship Id="rId17" Type="http://schemas.openxmlformats.org/officeDocument/2006/relationships/image" Target="../media/image15.jpg"/><Relationship Id="rId16" Type="http://schemas.openxmlformats.org/officeDocument/2006/relationships/image" Target="../media/image26.png"/><Relationship Id="rId19" Type="http://schemas.openxmlformats.org/officeDocument/2006/relationships/image" Target="../media/image22.png"/><Relationship Id="rId18" Type="http://schemas.openxmlformats.org/officeDocument/2006/relationships/image" Target="../media/image5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aps.app.goo.gl/mHPSuBU2xxnSv5RW7" TargetMode="External"/><Relationship Id="rId4" Type="http://schemas.openxmlformats.org/officeDocument/2006/relationships/hyperlink" Target="https://maps.app.goo.gl/mHPSuBU2xxnSv5RW7" TargetMode="External"/><Relationship Id="rId5" Type="http://schemas.openxmlformats.org/officeDocument/2006/relationships/hyperlink" Target="https://www.therayback.com/" TargetMode="External"/><Relationship Id="rId6" Type="http://schemas.openxmlformats.org/officeDocument/2006/relationships/hyperlink" Target="https://maps.app.goo.gl/f4pn9RGa4ZuXAVco8" TargetMode="External"/><Relationship Id="rId7" Type="http://schemas.openxmlformats.org/officeDocument/2006/relationships/hyperlink" Target="https://maps.app.goo.gl/s2WtnGmyFLBqc11A9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aps.app.goo.gl/mHPSuBU2xxnSv5RW7" TargetMode="External"/><Relationship Id="rId4" Type="http://schemas.openxmlformats.org/officeDocument/2006/relationships/hyperlink" Target="https://maps.app.goo.gl/mHPSuBU2xxnSv5RW7" TargetMode="External"/><Relationship Id="rId5" Type="http://schemas.openxmlformats.org/officeDocument/2006/relationships/hyperlink" Target="https://www.therayback.com/" TargetMode="External"/><Relationship Id="rId6" Type="http://schemas.openxmlformats.org/officeDocument/2006/relationships/hyperlink" Target="https://maps.app.goo.gl/f4pn9RGa4ZuXAVco8" TargetMode="External"/><Relationship Id="rId7" Type="http://schemas.openxmlformats.org/officeDocument/2006/relationships/hyperlink" Target="https://maps.app.goo.gl/s2WtnGmyFLBqc11A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ountain range with clouds and trees&#10;&#10;Description automatically generated with medium confidence" id="89" name="Google Shape;89;p1"/>
          <p:cNvPicPr preferRelativeResize="0"/>
          <p:nvPr/>
        </p:nvPicPr>
        <p:blipFill rotWithShape="1">
          <a:blip r:embed="rId3">
            <a:alphaModFix/>
          </a:blip>
          <a:srcRect b="22154" l="0" r="0" t="0"/>
          <a:stretch/>
        </p:blipFill>
        <p:spPr>
          <a:xfrm>
            <a:off x="-30651" y="-1762650"/>
            <a:ext cx="12222651" cy="713608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-252843" y="5373433"/>
            <a:ext cx="12697686" cy="1609258"/>
          </a:xfrm>
          <a:prstGeom prst="rect">
            <a:avLst/>
          </a:prstGeom>
          <a:solidFill>
            <a:srgbClr val="CFB87B">
              <a:alpha val="7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yellow logo&#10;&#10;Description automatically generated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547" y="5461958"/>
            <a:ext cx="2514600" cy="128015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836252" y="49830"/>
            <a:ext cx="854394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Welcome to the 1</a:t>
            </a:r>
            <a:r>
              <a:rPr b="1" baseline="30000" i="0" lang="en-US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</a:t>
            </a:r>
            <a:r>
              <a:rPr b="1" i="0" lang="en-US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SPLASH/SAIL/SOS (S</a:t>
            </a:r>
            <a:r>
              <a:rPr b="1" baseline="30000" i="0" lang="en-US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i="0" lang="en-US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Workshop!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3355" y="5462078"/>
            <a:ext cx="1691640" cy="127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5203" y="5461007"/>
            <a:ext cx="2606040" cy="12820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8182684" y="5670230"/>
            <a:ext cx="37321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1-3 November 2023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Boulder, Colorado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type="ctrTitle"/>
          </p:nvPr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latin typeface="Helvetica Neue"/>
                <a:ea typeface="Helvetica Neue"/>
                <a:cs typeface="Helvetica Neue"/>
                <a:sym typeface="Helvetica Neue"/>
              </a:rPr>
              <a:t>Site Logistics</a:t>
            </a:r>
            <a:endParaRPr/>
          </a:p>
        </p:txBody>
      </p:sp>
      <p:sp>
        <p:nvSpPr>
          <p:cNvPr id="192" name="Google Shape;192;p10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pic>
        <p:nvPicPr>
          <p:cNvPr descr="A map of a city&#10;&#10;Description automatically generated" id="193" name="Google Shape;1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84" y="661012"/>
            <a:ext cx="8585995" cy="59417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 txBox="1"/>
          <p:nvPr/>
        </p:nvSpPr>
        <p:spPr>
          <a:xfrm>
            <a:off x="8831801" y="1000400"/>
            <a:ext cx="3261415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 and Thursday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held here at Kittredge.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held at the CIRES auditorium.  This is in the CIRES building, which is attached to Ekeley Sciences.  There will be signs!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logistics/agenda document for parking and other information.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>
            <p:ph type="ctrTitle"/>
          </p:nvPr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latin typeface="Helvetica Neue"/>
                <a:ea typeface="Helvetica Neue"/>
                <a:cs typeface="Helvetica Neue"/>
                <a:sym typeface="Helvetica Neue"/>
              </a:rPr>
              <a:t>Lunch Logistics (Thursday)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pic>
        <p:nvPicPr>
          <p:cNvPr descr="A map of a city&#10;&#10;Description automatically generated" id="201" name="Google Shape;2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451" y="1027057"/>
            <a:ext cx="7772400" cy="4803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11"/>
          <p:cNvGrpSpPr/>
          <p:nvPr/>
        </p:nvGrpSpPr>
        <p:grpSpPr>
          <a:xfrm>
            <a:off x="5427406" y="3153286"/>
            <a:ext cx="6471789" cy="2677656"/>
            <a:chOff x="5427406" y="3153286"/>
            <a:chExt cx="6471789" cy="2677656"/>
          </a:xfrm>
        </p:grpSpPr>
        <p:sp>
          <p:nvSpPr>
            <p:cNvPr id="203" name="Google Shape;203;p11"/>
            <p:cNvSpPr txBox="1"/>
            <p:nvPr/>
          </p:nvSpPr>
          <p:spPr>
            <a:xfrm>
              <a:off x="8280924" y="3153286"/>
              <a:ext cx="3618271" cy="267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A8D08C"/>
                  </a:solidFill>
                  <a:latin typeface="Calibri"/>
                  <a:ea typeface="Calibri"/>
                  <a:cs typeface="Calibri"/>
                  <a:sym typeface="Calibri"/>
                </a:rPr>
                <a:t>Williams Village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8D08C"/>
                  </a:solidFill>
                  <a:latin typeface="Calibri"/>
                  <a:ea typeface="Calibri"/>
                  <a:cs typeface="Calibri"/>
                  <a:sym typeface="Calibri"/>
                </a:rPr>
                <a:t>- Café Mexicali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8D08C"/>
                  </a:solidFill>
                  <a:latin typeface="Calibri"/>
                  <a:ea typeface="Calibri"/>
                  <a:cs typeface="Calibri"/>
                  <a:sym typeface="Calibri"/>
                </a:rPr>
                <a:t>- Pho Kitchen Bar and Grill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8D08C"/>
                  </a:solidFill>
                  <a:latin typeface="Calibri"/>
                  <a:ea typeface="Calibri"/>
                  <a:cs typeface="Calibri"/>
                  <a:sym typeface="Calibri"/>
                </a:rPr>
                <a:t>- Dark Horse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8D08C"/>
                  </a:solidFill>
                  <a:latin typeface="Calibri"/>
                  <a:ea typeface="Calibri"/>
                  <a:cs typeface="Calibri"/>
                  <a:sym typeface="Calibri"/>
                </a:rPr>
                <a:t>- Cosmo’s Pizza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8D08C"/>
                  </a:solidFill>
                  <a:latin typeface="Calibri"/>
                  <a:ea typeface="Calibri"/>
                  <a:cs typeface="Calibri"/>
                  <a:sym typeface="Calibri"/>
                </a:rPr>
                <a:t>- Carelli’s (Italian)</a:t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5427406" y="4060723"/>
              <a:ext cx="1730478" cy="1022554"/>
            </a:xfrm>
            <a:custGeom>
              <a:rect b="b" l="l" r="r" t="t"/>
              <a:pathLst>
                <a:path extrusionOk="0" h="1022554" w="1730478">
                  <a:moveTo>
                    <a:pt x="0" y="0"/>
                  </a:moveTo>
                  <a:lnTo>
                    <a:pt x="1730478" y="108154"/>
                  </a:lnTo>
                  <a:lnTo>
                    <a:pt x="1710813" y="1022554"/>
                  </a:lnTo>
                  <a:lnTo>
                    <a:pt x="176981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8235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1"/>
          <p:cNvSpPr/>
          <p:nvPr/>
        </p:nvSpPr>
        <p:spPr>
          <a:xfrm>
            <a:off x="1976398" y="1864338"/>
            <a:ext cx="275073" cy="2750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2251471" y="1817208"/>
            <a:ext cx="15351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here…</a:t>
            </a:r>
            <a:endParaRPr/>
          </a:p>
        </p:txBody>
      </p:sp>
      <p:grpSp>
        <p:nvGrpSpPr>
          <p:cNvPr id="207" name="Google Shape;207;p11"/>
          <p:cNvGrpSpPr/>
          <p:nvPr/>
        </p:nvGrpSpPr>
        <p:grpSpPr>
          <a:xfrm>
            <a:off x="2113935" y="875656"/>
            <a:ext cx="12264825" cy="4423931"/>
            <a:chOff x="2113935" y="875656"/>
            <a:chExt cx="12264825" cy="4423931"/>
          </a:xfrm>
        </p:grpSpPr>
        <p:sp>
          <p:nvSpPr>
            <p:cNvPr id="208" name="Google Shape;208;p11"/>
            <p:cNvSpPr/>
            <p:nvPr/>
          </p:nvSpPr>
          <p:spPr>
            <a:xfrm>
              <a:off x="2113935" y="3972232"/>
              <a:ext cx="1317523" cy="1327355"/>
            </a:xfrm>
            <a:custGeom>
              <a:rect b="b" l="l" r="r" t="t"/>
              <a:pathLst>
                <a:path extrusionOk="0" h="1327355" w="1317523">
                  <a:moveTo>
                    <a:pt x="1219200" y="0"/>
                  </a:moveTo>
                  <a:lnTo>
                    <a:pt x="1317523" y="776749"/>
                  </a:lnTo>
                  <a:lnTo>
                    <a:pt x="698091" y="1327355"/>
                  </a:lnTo>
                  <a:lnTo>
                    <a:pt x="0" y="88491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4472C4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 txBox="1"/>
            <p:nvPr/>
          </p:nvSpPr>
          <p:spPr>
            <a:xfrm>
              <a:off x="8280924" y="875656"/>
              <a:ext cx="6097836" cy="2308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8DA9DB"/>
                  </a:solidFill>
                  <a:latin typeface="Calibri"/>
                  <a:ea typeface="Calibri"/>
                  <a:cs typeface="Calibri"/>
                  <a:sym typeface="Calibri"/>
                </a:rPr>
                <a:t>Basemar Shopping Plaza: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8DA9DB"/>
                  </a:solidFill>
                  <a:latin typeface="Calibri"/>
                  <a:ea typeface="Calibri"/>
                  <a:cs typeface="Calibri"/>
                  <a:sym typeface="Calibri"/>
                </a:rPr>
                <a:t>- The Taj (Indian)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8DA9DB"/>
                  </a:solidFill>
                  <a:latin typeface="Calibri"/>
                  <a:ea typeface="Calibri"/>
                  <a:cs typeface="Calibri"/>
                  <a:sym typeface="Calibri"/>
                </a:rPr>
                <a:t>- Noodles and Company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8DA9DB"/>
                  </a:solidFill>
                  <a:latin typeface="Calibri"/>
                  <a:ea typeface="Calibri"/>
                  <a:cs typeface="Calibri"/>
                  <a:sym typeface="Calibri"/>
                </a:rPr>
                <a:t>- Doug’s Diner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8DA9DB"/>
                  </a:solidFill>
                  <a:latin typeface="Calibri"/>
                  <a:ea typeface="Calibri"/>
                  <a:cs typeface="Calibri"/>
                  <a:sym typeface="Calibri"/>
                </a:rPr>
                <a:t>- May Wah (Pho)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8DA9DB"/>
                  </a:solidFill>
                  <a:latin typeface="Calibri"/>
                  <a:ea typeface="Calibri"/>
                  <a:cs typeface="Calibri"/>
                  <a:sym typeface="Calibri"/>
                </a:rPr>
                <a:t>- Fast Food Options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a city&#10;&#10;Description automatically generated" id="214" name="Google Shape;2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452" y="1024128"/>
            <a:ext cx="7767085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 txBox="1"/>
          <p:nvPr>
            <p:ph type="ctrTitle"/>
          </p:nvPr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latin typeface="Helvetica Neue"/>
                <a:ea typeface="Helvetica Neue"/>
                <a:cs typeface="Helvetica Neue"/>
                <a:sym typeface="Helvetica Neue"/>
              </a:rPr>
              <a:t>Lunch Logistics (Thursday)</a:t>
            </a:r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sp>
        <p:nvSpPr>
          <p:cNvPr id="217" name="Google Shape;217;p12"/>
          <p:cNvSpPr/>
          <p:nvPr/>
        </p:nvSpPr>
        <p:spPr>
          <a:xfrm>
            <a:off x="7497216" y="5511670"/>
            <a:ext cx="275073" cy="2750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7772289" y="5464540"/>
            <a:ext cx="15351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here…</a:t>
            </a:r>
            <a:endParaRPr/>
          </a:p>
        </p:txBody>
      </p:sp>
      <p:grpSp>
        <p:nvGrpSpPr>
          <p:cNvPr id="219" name="Google Shape;219;p12"/>
          <p:cNvGrpSpPr/>
          <p:nvPr/>
        </p:nvGrpSpPr>
        <p:grpSpPr>
          <a:xfrm>
            <a:off x="934065" y="1716268"/>
            <a:ext cx="11257935" cy="3416320"/>
            <a:chOff x="934065" y="1716268"/>
            <a:chExt cx="11257935" cy="3416320"/>
          </a:xfrm>
        </p:grpSpPr>
        <p:sp>
          <p:nvSpPr>
            <p:cNvPr id="220" name="Google Shape;220;p12"/>
            <p:cNvSpPr txBox="1"/>
            <p:nvPr/>
          </p:nvSpPr>
          <p:spPr>
            <a:xfrm>
              <a:off x="8268928" y="1716268"/>
              <a:ext cx="3923072" cy="3416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The Hill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- Many options, longer walk…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- Half Fast Subs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- Café Aion</a:t>
              </a:r>
              <a:endParaRPr sz="2400">
                <a:solidFill>
                  <a:srgbClr val="F4B08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- Sushi Hana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- The Sink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- Illegal Pete’s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- Deli Zone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- Various other places…</a:t>
              </a:r>
              <a:endParaRPr/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934065" y="1917290"/>
              <a:ext cx="1268361" cy="1681316"/>
            </a:xfrm>
            <a:custGeom>
              <a:rect b="b" l="l" r="r" t="t"/>
              <a:pathLst>
                <a:path extrusionOk="0" h="1681316" w="1268361">
                  <a:moveTo>
                    <a:pt x="442451" y="9833"/>
                  </a:moveTo>
                  <a:lnTo>
                    <a:pt x="0" y="0"/>
                  </a:lnTo>
                  <a:lnTo>
                    <a:pt x="0" y="855407"/>
                  </a:lnTo>
                  <a:lnTo>
                    <a:pt x="1012722" y="1681316"/>
                  </a:lnTo>
                  <a:lnTo>
                    <a:pt x="1268361" y="1327355"/>
                  </a:lnTo>
                  <a:lnTo>
                    <a:pt x="924232" y="1061884"/>
                  </a:lnTo>
                  <a:lnTo>
                    <a:pt x="442451" y="9833"/>
                  </a:lnTo>
                  <a:close/>
                </a:path>
              </a:pathLst>
            </a:custGeom>
            <a:solidFill>
              <a:srgbClr val="C55A11">
                <a:alpha val="3450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>
            <p:ph type="ctrTitle"/>
          </p:nvPr>
        </p:nvSpPr>
        <p:spPr>
          <a:xfrm>
            <a:off x="618729" y="1"/>
            <a:ext cx="10954543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latin typeface="Helvetica Neue"/>
                <a:ea typeface="Helvetica Neue"/>
                <a:cs typeface="Helvetica Neue"/>
                <a:sym typeface="Helvetica Neue"/>
              </a:rPr>
              <a:t>Social Activities (Wednesday)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sp>
        <p:nvSpPr>
          <p:cNvPr id="229" name="Google Shape;229;p13"/>
          <p:cNvSpPr txBox="1"/>
          <p:nvPr/>
        </p:nvSpPr>
        <p:spPr>
          <a:xfrm>
            <a:off x="264774" y="605039"/>
            <a:ext cx="62198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No-Host Boulder Climate and Water Happy Hour (thanks Ethan!):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- 5-7ish pm, Sanitas Brewing Company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Food options are limited, though there is a taco truck!</a:t>
            </a:r>
            <a:endParaRPr/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961" y="1543594"/>
            <a:ext cx="5043949" cy="5043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city&#10;&#10;Description automatically generated" id="231" name="Google Shape;23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8" y="1374030"/>
            <a:ext cx="5831228" cy="521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/>
        </p:nvSpPr>
        <p:spPr>
          <a:xfrm>
            <a:off x="130716" y="761342"/>
            <a:ext cx="442652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No-Host Evening gathering at The Rayback Collective (2775 Valmont Road)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can be purchased from food trucks on site.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beer and other beverages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– parking is *very* limited, particularly on a nice evening. 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consider carpooling or taking an Uber/Lyft</a:t>
            </a:r>
            <a:endParaRPr/>
          </a:p>
        </p:txBody>
      </p:sp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6346" y="718642"/>
            <a:ext cx="5935945" cy="6010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uilding with barrels and chairs&#10;&#10;Description automatically generated with medium confidence" id="238" name="Google Shape;23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17" y="3723994"/>
            <a:ext cx="4426527" cy="295101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/>
          <p:nvPr>
            <p:ph type="ctrTitle"/>
          </p:nvPr>
        </p:nvSpPr>
        <p:spPr>
          <a:xfrm>
            <a:off x="618729" y="1"/>
            <a:ext cx="10954543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latin typeface="Helvetica Neue"/>
                <a:ea typeface="Helvetica Neue"/>
                <a:cs typeface="Helvetica Neue"/>
                <a:sym typeface="Helvetica Neue"/>
              </a:rPr>
              <a:t>Social Activities (Thursday)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grpSp>
        <p:nvGrpSpPr>
          <p:cNvPr id="241" name="Google Shape;241;p14"/>
          <p:cNvGrpSpPr/>
          <p:nvPr/>
        </p:nvGrpSpPr>
        <p:grpSpPr>
          <a:xfrm>
            <a:off x="4593512" y="661012"/>
            <a:ext cx="7487652" cy="5922260"/>
            <a:chOff x="4593512" y="661012"/>
            <a:chExt cx="7487652" cy="5922260"/>
          </a:xfrm>
        </p:grpSpPr>
        <p:pic>
          <p:nvPicPr>
            <p:cNvPr descr="A blueprint of a house&#10;&#10;Description automatically generated" id="242" name="Google Shape;24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93512" y="4058282"/>
              <a:ext cx="7487652" cy="2524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map of a city with a route&#10;&#10;Description automatically generated" id="243" name="Google Shape;243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02728" y="661012"/>
              <a:ext cx="5463180" cy="33766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/>
        </p:nvSpPr>
        <p:spPr>
          <a:xfrm>
            <a:off x="191193" y="767541"/>
            <a:ext cx="25860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Questions, Compliments: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5652654" y="767541"/>
            <a:ext cx="13238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Complaints:</a:t>
            </a:r>
            <a:endParaRPr/>
          </a:p>
        </p:txBody>
      </p:sp>
      <p:pic>
        <p:nvPicPr>
          <p:cNvPr descr="A bison standing in a field&#10;&#10;Description automatically generated" id="251" name="Google Shape;251;p15"/>
          <p:cNvPicPr preferRelativeResize="0"/>
          <p:nvPr/>
        </p:nvPicPr>
        <p:blipFill rotWithShape="1">
          <a:blip r:embed="rId3">
            <a:alphaModFix/>
          </a:blip>
          <a:srcRect b="0" l="7466" r="18136" t="0"/>
          <a:stretch/>
        </p:blipFill>
        <p:spPr>
          <a:xfrm>
            <a:off x="5763491" y="1123769"/>
            <a:ext cx="6168044" cy="540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693" y="128993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5"/>
          <p:cNvSpPr txBox="1"/>
          <p:nvPr>
            <p:ph type="ctrTitle"/>
          </p:nvPr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latin typeface="Helvetica Neue"/>
                <a:ea typeface="Helvetica Neue"/>
                <a:cs typeface="Helvetica Neue"/>
                <a:sym typeface="Helvetica Neue"/>
              </a:rPr>
              <a:t>CU/CIRES Event Team</a:t>
            </a:r>
            <a:endParaRPr/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886" y="128993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 txBox="1"/>
          <p:nvPr/>
        </p:nvSpPr>
        <p:spPr>
          <a:xfrm>
            <a:off x="583409" y="3578836"/>
            <a:ext cx="18825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Linda Pendergrass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3458857" y="3578836"/>
            <a:ext cx="13800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Wendy Elder</a:t>
            </a:r>
            <a:endParaRPr/>
          </a:p>
        </p:txBody>
      </p:sp>
      <p:pic>
        <p:nvPicPr>
          <p:cNvPr id="257" name="Google Shape;25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53558" y="3948168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5"/>
          <p:cNvSpPr txBox="1"/>
          <p:nvPr/>
        </p:nvSpPr>
        <p:spPr>
          <a:xfrm>
            <a:off x="2139968" y="6284968"/>
            <a:ext cx="13131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Gijs de Boer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 txBox="1"/>
          <p:nvPr>
            <p:ph type="ctrTitle"/>
          </p:nvPr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latin typeface="Helvetica Neue"/>
                <a:ea typeface="Helvetica Neue"/>
                <a:cs typeface="Helvetica Neue"/>
                <a:sym typeface="Helvetica Neue"/>
              </a:rPr>
              <a:t>Meet and Greet!</a:t>
            </a:r>
            <a:endParaRPr/>
          </a:p>
        </p:txBody>
      </p:sp>
      <p:sp>
        <p:nvSpPr>
          <p:cNvPr id="266" name="Google Shape;266;p16"/>
          <p:cNvSpPr txBox="1"/>
          <p:nvPr/>
        </p:nvSpPr>
        <p:spPr>
          <a:xfrm>
            <a:off x="324465" y="765017"/>
            <a:ext cx="53174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First, a little fun – calculate your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score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  <p:grpSp>
        <p:nvGrpSpPr>
          <p:cNvPr id="267" name="Google Shape;267;p16"/>
          <p:cNvGrpSpPr/>
          <p:nvPr/>
        </p:nvGrpSpPr>
        <p:grpSpPr>
          <a:xfrm>
            <a:off x="324465" y="2900392"/>
            <a:ext cx="11503741" cy="2634323"/>
            <a:chOff x="324465" y="2900392"/>
            <a:chExt cx="11503741" cy="2634323"/>
          </a:xfrm>
        </p:grpSpPr>
        <p:sp>
          <p:nvSpPr>
            <p:cNvPr id="268" name="Google Shape;268;p16"/>
            <p:cNvSpPr txBox="1"/>
            <p:nvPr/>
          </p:nvSpPr>
          <p:spPr>
            <a:xfrm>
              <a:off x="324465" y="2900392"/>
              <a:ext cx="38893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example, Gijs’s S</a:t>
              </a:r>
              <a:r>
                <a:rPr baseline="30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score is:</a:t>
              </a:r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324465" y="3595722"/>
              <a:ext cx="369692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3804 m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(Kachina Peak Summit, Taos)</a:t>
              </a:r>
              <a:endParaRPr/>
            </a:p>
          </p:txBody>
        </p:sp>
        <p:sp>
          <p:nvSpPr>
            <p:cNvPr id="270" name="Google Shape;270;p16"/>
            <p:cNvSpPr txBox="1"/>
            <p:nvPr/>
          </p:nvSpPr>
          <p:spPr>
            <a:xfrm>
              <a:off x="3731135" y="3134058"/>
              <a:ext cx="772969" cy="2400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/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4227871" y="3826555"/>
              <a:ext cx="369692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18 m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(Hengelo, NL)</a:t>
              </a:r>
              <a:endParaRPr/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7559646" y="3134058"/>
              <a:ext cx="1143262" cy="2400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/>
            </a:p>
          </p:txBody>
        </p:sp>
        <p:sp>
          <p:nvSpPr>
            <p:cNvPr id="273" name="Google Shape;273;p16"/>
            <p:cNvSpPr txBox="1"/>
            <p:nvPr/>
          </p:nvSpPr>
          <p:spPr>
            <a:xfrm>
              <a:off x="8131277" y="3960059"/>
              <a:ext cx="3696929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000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3786</a:t>
              </a:r>
              <a:endParaRPr/>
            </a:p>
          </p:txBody>
        </p:sp>
      </p:grpSp>
      <p:sp>
        <p:nvSpPr>
          <p:cNvPr id="274" name="Google Shape;274;p16"/>
          <p:cNvSpPr txBox="1"/>
          <p:nvPr/>
        </p:nvSpPr>
        <p:spPr>
          <a:xfrm>
            <a:off x="324465" y="5432389"/>
            <a:ext cx="107393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talk with others in the room and compare your scores.  Line up in descending order by S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score.  Those online, please enter your score in the chat!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pic>
        <p:nvPicPr>
          <p:cNvPr id="276" name="Google Shape;2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455" y="1380112"/>
            <a:ext cx="10387385" cy="1208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>
            <p:ph type="ctrTitle"/>
          </p:nvPr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latin typeface="Helvetica Neue"/>
                <a:ea typeface="Helvetica Neue"/>
                <a:cs typeface="Helvetica Neue"/>
                <a:sym typeface="Helvetica Neue"/>
              </a:rPr>
              <a:t>Meet and Greet!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pic>
        <p:nvPicPr>
          <p:cNvPr descr="A snowy landscape with trees and mountains&#10;&#10;Description automatically generated" id="284" name="Google Shape;284;p17"/>
          <p:cNvPicPr preferRelativeResize="0"/>
          <p:nvPr/>
        </p:nvPicPr>
        <p:blipFill rotWithShape="1">
          <a:blip r:embed="rId3">
            <a:alphaModFix/>
          </a:blip>
          <a:srcRect b="13441" l="0" r="0" t="21579"/>
          <a:stretch/>
        </p:blipFill>
        <p:spPr>
          <a:xfrm>
            <a:off x="0" y="670844"/>
            <a:ext cx="12192000" cy="5941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ctrTitle"/>
          </p:nvPr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latin typeface="Helvetica Neue"/>
                <a:ea typeface="Helvetica Neue"/>
                <a:cs typeface="Helvetica Neue"/>
                <a:sym typeface="Helvetica Neue"/>
              </a:rPr>
              <a:t>Welcome and Background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pic>
        <p:nvPicPr>
          <p:cNvPr descr="A picture containing outdoor, snow, person, water sport&#10;&#10;Description automatically generated" id="102" name="Google Shape;102;p2"/>
          <p:cNvPicPr preferRelativeResize="0"/>
          <p:nvPr/>
        </p:nvPicPr>
        <p:blipFill rotWithShape="1">
          <a:blip r:embed="rId3">
            <a:alphaModFix/>
          </a:blip>
          <a:srcRect b="16863" l="0" r="0" t="12077"/>
          <a:stretch/>
        </p:blipFill>
        <p:spPr>
          <a:xfrm flipH="1" rot="10800000">
            <a:off x="427819" y="637572"/>
            <a:ext cx="11336358" cy="6041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6640" y="885979"/>
            <a:ext cx="7472362" cy="5742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1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Relationship Building:</a:t>
            </a:r>
            <a:r>
              <a:rPr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Support development of joint S</a:t>
            </a:r>
            <a:r>
              <a:rPr baseline="3000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science team and community through social interaction.  Build collaborations and sense of common purpose and foster a “team” mindset between research groups.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1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Sharing: </a:t>
            </a:r>
            <a:r>
              <a:rPr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information on recently-completed, current, and planned studies using S</a:t>
            </a:r>
            <a:r>
              <a:rPr baseline="3000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data.  Share information on instrument capabilities, dataset availability, data product development, and upcoming meetings/events of interest.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1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Developing Next Steps:</a:t>
            </a:r>
            <a:r>
              <a:rPr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Plan an agenda, with action-items and deliverables, for S</a:t>
            </a:r>
            <a:r>
              <a:rPr baseline="3000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science in the coming year.  Develop plans for data distribution, accessibility, and sharing.  </a:t>
            </a:r>
            <a:endParaRPr/>
          </a:p>
        </p:txBody>
      </p:sp>
      <p:pic>
        <p:nvPicPr>
          <p:cNvPr descr="A flag on top of a building&#10;&#10;Description automatically generated"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9002" y="800101"/>
            <a:ext cx="4435911" cy="591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Objectives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 1: Relationship Building</a:t>
            </a:r>
            <a:endParaRPr/>
          </a:p>
        </p:txBody>
      </p:sp>
      <p:pic>
        <p:nvPicPr>
          <p:cNvPr descr="A screen with logos on it&#10;&#10;Description automatically generated"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4302" y="863600"/>
            <a:ext cx="5611000" cy="561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background with white text&#10;&#10;Description automatically generated"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" y="863600"/>
            <a:ext cx="5611000" cy="56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9958503" y="6488667"/>
            <a:ext cx="1975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Bing Image Creator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468" y="4383559"/>
            <a:ext cx="109728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5994" y="3188567"/>
            <a:ext cx="2496312" cy="127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2359" y="2884676"/>
            <a:ext cx="4095747" cy="16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0637" y="1945449"/>
            <a:ext cx="1207008" cy="91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51022" y="1941720"/>
            <a:ext cx="2103120" cy="91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60121" y="4522975"/>
            <a:ext cx="1371600" cy="91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28123" y="4518478"/>
            <a:ext cx="2139696" cy="9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53226" y="309538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98475" y="1801273"/>
            <a:ext cx="1600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5626" y="2554264"/>
            <a:ext cx="3419856" cy="91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75677" y="3489093"/>
            <a:ext cx="263347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14">
            <a:alphaModFix/>
          </a:blip>
          <a:srcRect b="29499" l="0" r="0" t="25000"/>
          <a:stretch/>
        </p:blipFill>
        <p:spPr>
          <a:xfrm>
            <a:off x="335626" y="4422624"/>
            <a:ext cx="2011680" cy="915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yellow logo&#10;&#10;Description automatically generated" id="136" name="Google Shape;136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109201" y="4383559"/>
            <a:ext cx="1307592" cy="91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047452" y="1845454"/>
            <a:ext cx="1099907" cy="109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6565" y="4445495"/>
            <a:ext cx="2130552" cy="91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98675" y="717806"/>
            <a:ext cx="2675422" cy="112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19">
            <a:alphaModFix/>
          </a:blip>
          <a:srcRect b="38718" l="0" r="0" t="37539"/>
          <a:stretch/>
        </p:blipFill>
        <p:spPr>
          <a:xfrm>
            <a:off x="6544309" y="5616906"/>
            <a:ext cx="5129784" cy="91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33075" y="5616638"/>
            <a:ext cx="5440680" cy="91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15876" y="617293"/>
            <a:ext cx="1233935" cy="116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6615" y="1172712"/>
            <a:ext cx="1164057" cy="118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499916" y="849248"/>
            <a:ext cx="3136392" cy="91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344873" y="663794"/>
            <a:ext cx="109728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602255" y="2377075"/>
            <a:ext cx="2596896" cy="91612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 1: Relationship Building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7591" l="0" r="0" t="0"/>
          <a:stretch/>
        </p:blipFill>
        <p:spPr>
          <a:xfrm rot="1796928">
            <a:off x="3378792" y="460916"/>
            <a:ext cx="5144356" cy="529831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5004757" y="1208589"/>
            <a:ext cx="1828663" cy="661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7221251" y="4168354"/>
            <a:ext cx="1236073" cy="1143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769206" y="3917003"/>
            <a:ext cx="924456" cy="17112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mountains and sun&#10;&#10;Description automatically generated" id="158" name="Google Shape;1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681" y="3312134"/>
            <a:ext cx="3860800" cy="292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mountains and sun&#10;&#10;Description automatically generated" id="159" name="Google Shape;15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3420" y="3078075"/>
            <a:ext cx="4544568" cy="291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827864" y="2272878"/>
            <a:ext cx="253627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aseline="30000" lang="en-US" sz="18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 1: Relationship Building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  <p:pic>
        <p:nvPicPr>
          <p:cNvPr descr="A logo with a snowflake in the middle&#10;&#10;Description automatically generated" id="163" name="Google Shape;163;p6"/>
          <p:cNvPicPr preferRelativeResize="0"/>
          <p:nvPr/>
        </p:nvPicPr>
        <p:blipFill rotWithShape="1">
          <a:blip r:embed="rId6">
            <a:alphaModFix/>
          </a:blip>
          <a:srcRect b="29837" l="0" r="0" t="0"/>
          <a:stretch/>
        </p:blipFill>
        <p:spPr>
          <a:xfrm rot="-248805">
            <a:off x="4814500" y="466030"/>
            <a:ext cx="2312478" cy="216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/>
        </p:nvSpPr>
        <p:spPr>
          <a:xfrm>
            <a:off x="139546" y="494719"/>
            <a:ext cx="12276464" cy="636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November (Multipurpose Room, </a:t>
            </a:r>
            <a:r>
              <a:rPr b="1"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Kittredge</a:t>
            </a: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12:30-13:00: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Registration, Coffee, and Conversation (Coffee, Refreshments, Snacks)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13:00-14:45:  Welcome, Logistics, Project Overviews, Meeting Objectives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14:45-15:15:  Break and Conversation (Coffee, Refreshments, Snacks)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15:15-17:00:  Session 1: Modeling efforts – Parameterization development, process studies, model evaluation, and more!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16:55-17:00:  Daily wrap up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November (Multipurpose Room, </a:t>
            </a:r>
            <a:r>
              <a:rPr b="1"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Kittredge</a:t>
            </a: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08:00-08:30: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Coffee and Conversation (Coffee, Refreshments, Snacks)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08:30-10:00:  Session 2: Instruments and Data – Observed quantities, data availability and quality, and data distribution and documentation plans.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10:00-10:30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 and Conversation (Coffee, Refreshments, Snacks)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10:30-12:00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3: Precipitation science – radar heads unite!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11:40-12:00: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photographs [this always takes longer than you think!]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12:00-13:15: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Lunch (on your own)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13:15-14:45:  Session 4: Aerosol processes and properties – Dust, black carbon, new particle formation</a:t>
            </a:r>
            <a:endParaRPr sz="14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14:45-15:15:  Break and Conversation (Coffee, Refreshments, Snacks) 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15:15-16:30: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5: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Lower atmospheric properties and processes – Drainage flows, turbulence, initiation of convection and more!</a:t>
            </a:r>
            <a:endParaRPr/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16:25-16:30:  Daily wrap up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17:30-19:30: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Gathering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i="1"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Rayback Collective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Valmont Road, Boulder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November (CIRES Auditorium, </a:t>
            </a:r>
            <a:r>
              <a:rPr b="1"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Ekeley Sciences</a:t>
            </a: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08:00-08:30:  Coffee and Conversation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08:30-10:15: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6: The surface situation – surface properties and energy budget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10:30-11:00:  Break and Conversation (Coffee, Refreshments, Snacks)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11:00-11:45: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 breakout groups – find your new friends and a place to talk to discuss exciting new science ideas!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11:45-12:15: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7: Team interactions and next steps – action items, tasking, meetings, upcoming meetings and workshops, next year’s gathering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12:15-12:30:  Closing Session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 2: Information Sharing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/>
        </p:nvSpPr>
        <p:spPr>
          <a:xfrm>
            <a:off x="389106" y="523135"/>
            <a:ext cx="11517549" cy="62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 dense agenda…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upload your presentations ahead of time!  Preferably the night before…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be prepared to give your presentation when the time comes.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stay on time (for most, 10 minutes including questions and transition!)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Behaviors: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be respectful of people’s work and ideas and consider how you might contribute!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be ready to listen and learn about work being conducted!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be courteous to people of all experience levels – be inclusive!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Appreciate and accommodate similarities and differences!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Avoid: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Derogatory language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attacks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Unacceptable use of intellectual property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Violence or any other form of unwelcome attention or contact</a:t>
            </a:r>
            <a:endParaRPr/>
          </a:p>
        </p:txBody>
      </p:sp>
      <p:sp>
        <p:nvSpPr>
          <p:cNvPr id="177" name="Google Shape;177;p8"/>
          <p:cNvSpPr txBox="1"/>
          <p:nvPr/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 2: Information Sharing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/>
        </p:nvSpPr>
        <p:spPr>
          <a:xfrm>
            <a:off x="139546" y="494719"/>
            <a:ext cx="12276464" cy="636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November (Multipurpose Room, </a:t>
            </a:r>
            <a:r>
              <a:rPr b="1"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Kittredge</a:t>
            </a: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12:30-13:00: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Registration, Coffee, and Conversation (Coffee, Refreshments, Snacks)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13:00-14:45:  Welcome, Logistics, Project Overviews, Meeting Objectives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14:45-15:15:  </a:t>
            </a:r>
            <a:r>
              <a:rPr i="1" lang="en-US" sz="1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 and Conversation (Coffee, Refreshments, Snacks)</a:t>
            </a:r>
            <a:endParaRPr sz="1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15:15-17:00:  Session 1: Modeling efforts – Parameterization development, process studies, model evaluation, and more!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16:55-17:00:  Daily wrap up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November (Multipurpose Room, </a:t>
            </a:r>
            <a:r>
              <a:rPr b="1"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Kittredge</a:t>
            </a: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08:00-08:30: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Coffee and Conversation (Coffee, Refreshments, Snacks)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08:30-10:00:  Session 2: Instruments and Data – Observed quantities, data availability and quality, and data distribution and documentation plans.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10:00-10:30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i="1" lang="en-US" sz="1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 and Conversation (Coffee, Refreshments, Snacks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10:30-12:00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3: Precipitation science – radar heads unite!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11:40-12:00: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photographs [this always takes longer than you think!]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12:00-13:15: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Lunch (on your own)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13:15-14:45:  Session 4: Aerosol processes and properties – Dust, black carbon, new particle formation</a:t>
            </a:r>
            <a:endParaRPr sz="14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14:45-15:15:  </a:t>
            </a:r>
            <a:r>
              <a:rPr i="1" lang="en-US" sz="1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 and Conversation (Coffee, Refreshments, Snacks) </a:t>
            </a:r>
            <a:endParaRPr sz="1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15:15-16:30: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5: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Lower atmospheric properties and processes – Drainage flows, turbulence, initiation of convection and more!</a:t>
            </a:r>
            <a:endParaRPr/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16:25-16:30:  </a:t>
            </a:r>
            <a:r>
              <a:rPr i="1" lang="en-US" sz="1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 wrap up</a:t>
            </a:r>
            <a:endParaRPr sz="1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17:30-19:30: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Gathering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i="1"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Rayback Collective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Valmont Road, Boulder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November (CIRES Auditorium, </a:t>
            </a:r>
            <a:r>
              <a:rPr b="1" lang="en-US" sz="14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Ekeley Sciences</a:t>
            </a:r>
            <a:r>
              <a:rPr b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08:00-08:30:  Coffee and Conversation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08:30-10:15: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6: The surface situation – surface properties and energy budget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10:30-11:00:  </a:t>
            </a:r>
            <a:r>
              <a:rPr i="1" lang="en-US" sz="1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 and Conversation (Coffee, Refreshments, Snacks)</a:t>
            </a:r>
            <a:endParaRPr sz="1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11:00-11:45:</a:t>
            </a: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i="1" lang="en-US" sz="1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 breakout groups – find your new friends and a place to talk to discuss exciting new science ideas!</a:t>
            </a:r>
            <a:endParaRPr sz="1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14400" lvl="0" marL="9144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11:45-12:15:  </a:t>
            </a:r>
            <a:r>
              <a:rPr i="1" lang="en-US" sz="1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7: Team interactions and next steps – action items, tasking, meetings, upcoming meetings and workshops, next year’s gathering</a:t>
            </a:r>
            <a:endParaRPr sz="1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12:15-12:30:  Closing Session</a:t>
            </a:r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983456" y="1"/>
            <a:ext cx="10225087" cy="661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 3: Developing Next Steps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4557244" y="6602768"/>
            <a:ext cx="30775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Workshop, Boulder CO, 1-3 November 2023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2023-09-11T19:25:31Z</dcterms:created>
  <dc:creator>Gijs de Boer</dc:creator>
</cp:coreProperties>
</file>